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85" r:id="rId2"/>
    <p:sldId id="286" r:id="rId3"/>
    <p:sldId id="287" r:id="rId4"/>
    <p:sldId id="289" r:id="rId5"/>
    <p:sldId id="290" r:id="rId6"/>
    <p:sldId id="288" r:id="rId7"/>
    <p:sldId id="264" r:id="rId8"/>
    <p:sldId id="265" r:id="rId9"/>
    <p:sldId id="292" r:id="rId10"/>
    <p:sldId id="293" r:id="rId11"/>
    <p:sldId id="315" r:id="rId12"/>
    <p:sldId id="266" r:id="rId13"/>
    <p:sldId id="268" r:id="rId14"/>
    <p:sldId id="295" r:id="rId15"/>
    <p:sldId id="296" r:id="rId16"/>
    <p:sldId id="297" r:id="rId17"/>
    <p:sldId id="269" r:id="rId18"/>
    <p:sldId id="270" r:id="rId19"/>
    <p:sldId id="277" r:id="rId20"/>
    <p:sldId id="278" r:id="rId21"/>
    <p:sldId id="279" r:id="rId22"/>
    <p:sldId id="304" r:id="rId23"/>
    <p:sldId id="305" r:id="rId24"/>
    <p:sldId id="306" r:id="rId25"/>
    <p:sldId id="307" r:id="rId26"/>
    <p:sldId id="308" r:id="rId27"/>
    <p:sldId id="318" r:id="rId28"/>
    <p:sldId id="310" r:id="rId29"/>
    <p:sldId id="311" r:id="rId30"/>
    <p:sldId id="312" r:id="rId31"/>
    <p:sldId id="313" r:id="rId32"/>
    <p:sldId id="314" r:id="rId33"/>
    <p:sldId id="317" r:id="rId34"/>
    <p:sldId id="316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FF"/>
    <a:srgbClr val="FF0000"/>
    <a:srgbClr val="800000"/>
    <a:srgbClr val="9900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533" autoAdjust="0"/>
  </p:normalViewPr>
  <p:slideViewPr>
    <p:cSldViewPr>
      <p:cViewPr varScale="1">
        <p:scale>
          <a:sx n="87" d="100"/>
          <a:sy n="87" d="100"/>
        </p:scale>
        <p:origin x="-103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8.wmf"/><Relationship Id="rId1" Type="http://schemas.openxmlformats.org/officeDocument/2006/relationships/image" Target="../media/image19.wmf"/><Relationship Id="rId4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11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6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9BC85-5FC1-4066-90ED-3DFCD18064A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F84B7-2BB6-42E0-A887-DDB6272C6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46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84B7-2BB6-42E0-A887-DDB6272C60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16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84B7-2BB6-42E0-A887-DDB6272C60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81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84B7-2BB6-42E0-A887-DDB6272C60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88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84B7-2BB6-42E0-A887-DDB6272C60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88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84B7-2BB6-42E0-A887-DDB6272C60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31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84B7-2BB6-42E0-A887-DDB6272C60A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175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0CFFA-974E-48A5-BC5A-B3A75621039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217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0CFFA-974E-48A5-BC5A-B3A75621039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198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84B7-2BB6-42E0-A887-DDB6272C60A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267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84B7-2BB6-42E0-A887-DDB6272C60A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74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84B7-2BB6-42E0-A887-DDB6272C60A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7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84B7-2BB6-42E0-A887-DDB6272C60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044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84B7-2BB6-42E0-A887-DDB6272C60A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826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84B7-2BB6-42E0-A887-DDB6272C60A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029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0CFFA-974E-48A5-BC5A-B3A75621039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194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0CFFA-974E-48A5-BC5A-B3A75621039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553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0CFFA-974E-48A5-BC5A-B3A75621039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488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0CFFA-974E-48A5-BC5A-B3A75621039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220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0CFFA-974E-48A5-BC5A-B3A75621039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18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0CFFA-974E-48A5-BC5A-B3A75621039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391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0CFFA-974E-48A5-BC5A-B3A75621039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562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0CFFA-974E-48A5-BC5A-B3A75621039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16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84B7-2BB6-42E0-A887-DDB6272C60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790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0CFFA-974E-48A5-BC5A-B3A75621039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10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097663-E3B4-43CD-AD9B-74A56EC5B7F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76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84B7-2BB6-42E0-A887-DDB6272C60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35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84B7-2BB6-42E0-A887-DDB6272C60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35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84B7-2BB6-42E0-A887-DDB6272C60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46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84B7-2BB6-42E0-A887-DDB6272C60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16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84B7-2BB6-42E0-A887-DDB6272C60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81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84B7-2BB6-42E0-A887-DDB6272C60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8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FC071-A0C5-4F88-8E77-3D214663B2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4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7E0E4-44CF-4C4D-B9B0-E22C1D311A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0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56353-4D30-4509-A0AC-D1AF826590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886D3-DA57-4AA8-8B23-B4E86CE269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3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7C27B-D6C5-410F-95B8-702805A922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6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5C456-787A-4B87-ADF1-AB8602C405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1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C0BAD-C37B-45FA-97C4-409884F04A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0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BC957-520D-4123-B85A-9E8E16A671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0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2D87D-37E0-4514-95AC-2CCC60D0C4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7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53743-DB6E-4301-B6EC-E6FDE68B6A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7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DAC39-8D37-4503-896D-6D2D2241C5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7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AB09DC-0621-4C3D-A31E-3C007FDD93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10" Type="http://schemas.openxmlformats.org/officeDocument/2006/relationships/image" Target="../media/image18.wmf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4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0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3.wmf"/><Relationship Id="rId5" Type="http://schemas.openxmlformats.org/officeDocument/2006/relationships/image" Target="../media/image11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4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0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4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3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47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1.wmf"/><Relationship Id="rId5" Type="http://schemas.openxmlformats.org/officeDocument/2006/relationships/image" Target="../media/image48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0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55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57.wmf"/><Relationship Id="rId4" Type="http://schemas.openxmlformats.org/officeDocument/2006/relationships/oleObject" Target="../embeddings/oleObject6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e1uywDtOnc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r>
              <a:rPr lang="en-US" dirty="0" smtClean="0"/>
              <a:t>Section 4.4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Matrix Row Operations</a:t>
            </a:r>
            <a:endParaRPr lang="en-US" dirty="0"/>
          </a:p>
        </p:txBody>
      </p:sp>
      <p:pic>
        <p:nvPicPr>
          <p:cNvPr id="47106" name="Picture 2" descr="https://encrypted-tbn2.gstatic.com/images?q=tbn:ANd9GcTxPISi5xjgCKxtb6hdtNj4iBgcDofW3woCSEkAlXglcw3e2pSWT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1798"/>
            <a:ext cx="3352800" cy="2485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14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581400" y="3505200"/>
            <a:ext cx="3124200" cy="133508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193824"/>
              </p:ext>
            </p:extLst>
          </p:nvPr>
        </p:nvGraphicFramePr>
        <p:xfrm>
          <a:off x="2260600" y="914400"/>
          <a:ext cx="3835400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0" name="Equation" r:id="rId4" imgW="1244520" imgH="660240" progId="Equation.3">
                  <p:embed/>
                </p:oleObj>
              </mc:Choice>
              <mc:Fallback>
                <p:oleObj name="Equation" r:id="rId4" imgW="12445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914400"/>
                        <a:ext cx="3835400" cy="2130425"/>
                      </a:xfrm>
                      <a:prstGeom prst="rect">
                        <a:avLst/>
                      </a:prstGeom>
                      <a:solidFill>
                        <a:srgbClr val="00CCFF"/>
                      </a:solidFill>
                      <a:ln w="28575">
                        <a:solidFill>
                          <a:srgbClr val="00339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 smtClean="0">
                <a:solidFill>
                  <a:srgbClr val="800000"/>
                </a:solidFill>
                <a:latin typeface="Arial" charset="0"/>
              </a:rPr>
              <a:t>Example 3: </a:t>
            </a:r>
            <a:r>
              <a:rPr lang="en-US" dirty="0" smtClean="0">
                <a:solidFill>
                  <a:srgbClr val="800000"/>
                </a:solidFill>
                <a:latin typeface="Arial" charset="0"/>
              </a:rPr>
              <a:t>Write the augmented matrix for the system of equations. Identify the elements in the main diagonal.</a:t>
            </a:r>
          </a:p>
        </p:txBody>
      </p:sp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-21121" y="3200399"/>
            <a:ext cx="8272186" cy="1981200"/>
            <a:chOff x="107" y="3555"/>
            <a:chExt cx="6048" cy="1248"/>
          </a:xfrm>
        </p:grpSpPr>
        <p:graphicFrame>
          <p:nvGraphicFramePr>
            <p:cNvPr id="1741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5865444"/>
                </p:ext>
              </p:extLst>
            </p:nvPr>
          </p:nvGraphicFramePr>
          <p:xfrm>
            <a:off x="2184" y="3555"/>
            <a:ext cx="3971" cy="1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41" name="Equation" r:id="rId6" imgW="2857320" imgH="711000" progId="Equation.3">
                    <p:embed/>
                  </p:oleObj>
                </mc:Choice>
                <mc:Fallback>
                  <p:oleObj name="Equation" r:id="rId6" imgW="285732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4" y="3555"/>
                          <a:ext cx="3971" cy="1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107" y="3987"/>
              <a:ext cx="2213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/>
                <a:t>Augmented matrix</a:t>
              </a:r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>
              <a:off x="5304" y="3603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52400" y="5710535"/>
            <a:ext cx="9220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Main Diagonal: The elements 3, -1, and -5.</a:t>
            </a:r>
          </a:p>
        </p:txBody>
      </p:sp>
    </p:spTree>
    <p:extLst>
      <p:ext uri="{BB962C8B-B14F-4D97-AF65-F5344CB8AC3E}">
        <p14:creationId xmlns:p14="http://schemas.microsoft.com/office/powerpoint/2010/main" val="378093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Pg</a:t>
            </a:r>
            <a:r>
              <a:rPr lang="en-US" dirty="0" smtClean="0"/>
              <a:t> 195 – 196</a:t>
            </a:r>
          </a:p>
          <a:p>
            <a:pPr marL="0" indent="0">
              <a:buNone/>
            </a:pPr>
            <a:r>
              <a:rPr lang="en-US" dirty="0" smtClean="0"/>
              <a:t>Ex: 1 – 4, 13 – 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1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28600" y="4648200"/>
            <a:ext cx="8382000" cy="1981200"/>
          </a:xfrm>
          <a:prstGeom prst="rect">
            <a:avLst/>
          </a:prstGeom>
          <a:solidFill>
            <a:srgbClr val="FFCCCC"/>
          </a:solidFill>
          <a:ln w="57150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28600" y="4648200"/>
            <a:ext cx="8458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33CC"/>
                </a:solidFill>
                <a:latin typeface="Arial" charset="0"/>
              </a:rPr>
              <a:t>We are going to work with our augmented matrix to get it in a form that will tell us the solutions to the system of equations</a:t>
            </a:r>
            <a:r>
              <a:rPr lang="en-US" dirty="0" smtClean="0">
                <a:solidFill>
                  <a:srgbClr val="0033CC"/>
                </a:solidFill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33CC"/>
                </a:solidFill>
                <a:latin typeface="Arial" charset="0"/>
              </a:rPr>
              <a:t>We can only use the above operations or a combination of them to get it in this form.</a:t>
            </a:r>
            <a:endParaRPr lang="en-US" dirty="0">
              <a:latin typeface="Arial" charset="0"/>
            </a:endParaRP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914400" y="304800"/>
            <a:ext cx="7620000" cy="698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Elementary Row Operations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90600" y="9906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7C80"/>
                </a:solidFill>
                <a:latin typeface="Arial" charset="0"/>
              </a:rPr>
              <a:t>Operations that can be performed without altering the solution set of a linear system</a:t>
            </a:r>
            <a:endParaRPr lang="en-US" sz="2800">
              <a:latin typeface="Arial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0" y="2133600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1. Interchange any two rows</a:t>
            </a:r>
            <a:endParaRPr lang="en-US" sz="2800">
              <a:latin typeface="Arial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0" y="27432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2. Multiply every element in a row by a nonzero constant</a:t>
            </a:r>
            <a:endParaRPr lang="en-US" sz="2800">
              <a:latin typeface="Arial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0" y="33528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3. Add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a constant multiple of the elements </a:t>
            </a: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of one row to corresponding </a:t>
            </a:r>
            <a:r>
              <a:rPr lang="en-US" sz="2800" dirty="0" smtClean="0">
                <a:solidFill>
                  <a:schemeClr val="accent2"/>
                </a:solidFill>
                <a:latin typeface="Arial" charset="0"/>
              </a:rPr>
              <a:t>elements </a:t>
            </a:r>
            <a:r>
              <a:rPr lang="en-US" sz="2800" dirty="0">
                <a:solidFill>
                  <a:schemeClr val="accent2"/>
                </a:solidFill>
                <a:latin typeface="Arial" charset="0"/>
              </a:rPr>
              <a:t>of another row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75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12" grpId="0" autoUpdateAnimBg="0"/>
      <p:bldP spid="21508" grpId="0" autoUpdateAnimBg="0"/>
      <p:bldP spid="21509" grpId="0" autoUpdateAnimBg="0"/>
      <p:bldP spid="21510" grpId="0" autoUpdateAnimBg="0"/>
      <p:bldP spid="2151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2057400" y="762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Row Echelon Form</a:t>
            </a: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438400" y="2286000"/>
          <a:ext cx="3581400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3" name="Equation" r:id="rId4" imgW="914400" imgH="711000" progId="Equation.3">
                  <p:embed/>
                </p:oleObj>
              </mc:Choice>
              <mc:Fallback>
                <p:oleObj name="Equation" r:id="rId4" imgW="91440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286000"/>
                        <a:ext cx="3581400" cy="242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2971800" y="4800600"/>
            <a:ext cx="251460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9933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"The Goal"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04800" y="5334000"/>
            <a:ext cx="8534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After we get the matrix to look like our goal, we put the variables back in and use back substitution to get the solutions.</a:t>
            </a:r>
            <a:endParaRPr lang="en-US" sz="2800">
              <a:latin typeface="Arial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0" y="685800"/>
            <a:ext cx="9144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We use elementary row operations to make the matrix look like the one below.  </a:t>
            </a:r>
            <a:endParaRPr lang="en-US" dirty="0" smtClean="0">
              <a:solidFill>
                <a:schemeClr val="accent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The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# signs just mean there can be any number here---we don’t care what.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8" grpId="0" autoUpdateAnimBg="0"/>
      <p:bldP spid="2355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114800"/>
          </a:xfrm>
        </p:spPr>
        <p:txBody>
          <a:bodyPr/>
          <a:lstStyle/>
          <a:p>
            <a:r>
              <a:rPr lang="en-US" dirty="0" smtClean="0"/>
              <a:t>Performing elementary row operations on a matrix to solve a system of equations is called the </a:t>
            </a:r>
            <a:r>
              <a:rPr lang="en-US" b="1" u="sng" dirty="0" smtClean="0"/>
              <a:t>row reduction method.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0551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839788"/>
            <a:ext cx="822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Examples of Row Operations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8229600" cy="283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None/>
            </a:pPr>
            <a:r>
              <a:rPr lang="en-US" sz="2200" b="1"/>
              <a:t>Row operation 1</a:t>
            </a:r>
          </a:p>
          <a:p>
            <a:pPr>
              <a:buFont typeface="Arial" charset="0"/>
              <a:buNone/>
            </a:pPr>
            <a:endParaRPr lang="en-US" sz="2200" b="1"/>
          </a:p>
          <a:p>
            <a:pPr>
              <a:buFont typeface="Arial" charset="0"/>
              <a:buNone/>
            </a:pPr>
            <a:endParaRPr lang="en-US" sz="2200" b="1"/>
          </a:p>
          <a:p>
            <a:pPr>
              <a:buFont typeface="Arial" charset="0"/>
              <a:buNone/>
            </a:pPr>
            <a:endParaRPr lang="en-US" sz="2200" b="1"/>
          </a:p>
          <a:p>
            <a:pPr>
              <a:buFont typeface="Arial" charset="0"/>
              <a:buNone/>
            </a:pPr>
            <a:endParaRPr lang="en-US" sz="2200" b="1"/>
          </a:p>
          <a:p>
            <a:pPr>
              <a:buFont typeface="Arial" charset="0"/>
              <a:buNone/>
            </a:pPr>
            <a:endParaRPr lang="en-US" sz="2200" b="1"/>
          </a:p>
          <a:p>
            <a:pPr>
              <a:buFont typeface="Arial" charset="0"/>
              <a:buNone/>
            </a:pPr>
            <a:r>
              <a:rPr lang="en-US" sz="2200" b="1"/>
              <a:t>Row operation 2</a:t>
            </a:r>
          </a:p>
        </p:txBody>
      </p:sp>
      <p:graphicFrame>
        <p:nvGraphicFramePr>
          <p:cNvPr id="434180" name="Object 4"/>
          <p:cNvGraphicFramePr>
            <a:graphicFrameLocks noChangeAspect="1"/>
          </p:cNvGraphicFramePr>
          <p:nvPr/>
        </p:nvGraphicFramePr>
        <p:xfrm>
          <a:off x="990600" y="2209800"/>
          <a:ext cx="3895725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2" name="Equation" r:id="rId4" imgW="1714320" imgH="711000" progId="Equation.DSMT4">
                  <p:embed/>
                </p:oleObj>
              </mc:Choice>
              <mc:Fallback>
                <p:oleObj name="Equation" r:id="rId4" imgW="17143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09800"/>
                        <a:ext cx="3895725" cy="161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34181" name="Text Box 5"/>
              <p:cNvSpPr txBox="1">
                <a:spLocks noChangeArrowheads="1"/>
              </p:cNvSpPr>
              <p:nvPr/>
            </p:nvSpPr>
            <p:spPr bwMode="auto">
              <a:xfrm>
                <a:off x="5029200" y="2651125"/>
                <a:ext cx="4114800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rIns="0">
                <a:spAutoFit/>
              </a:bodyPr>
              <a:lstStyle/>
              <a:p>
                <a:r>
                  <a:rPr lang="en-US" dirty="0" smtClean="0">
                    <a:solidFill>
                      <a:srgbClr val="4F32BD"/>
                    </a:solidFill>
                    <a:latin typeface="Arial" charset="0"/>
                    <a:cs typeface="Arial" charset="0"/>
                  </a:rPr>
                  <a:t>Interchange row 1 and row 3.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4F32BD"/>
                              </a:solidFill>
                              <a:latin typeface="Cambria Math"/>
                              <a:cs typeface="Arial" charset="0"/>
                              <a:sym typeface="Wingdings" pitchFamily="2" charset="2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4F32BD"/>
                              </a:solidFill>
                              <a:latin typeface="Cambria Math"/>
                              <a:cs typeface="Arial" charset="0"/>
                              <a:sym typeface="Wingdings" pitchFamily="2" charset="2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4F32BD"/>
                              </a:solidFill>
                              <a:latin typeface="Cambria Math"/>
                              <a:cs typeface="Arial" charset="0"/>
                              <a:sym typeface="Wingdings" pitchFamily="2" charset="2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solidFill>
                                <a:srgbClr val="4F32BD"/>
                              </a:solidFill>
                              <a:latin typeface="Cambria Math"/>
                              <a:cs typeface="Arial" charset="0"/>
                              <a:sym typeface="Wingdings" pitchFamily="2" charset="2"/>
                            </a:rPr>
                          </m:ctrlPr>
                        </m:sSubPr>
                        <m:e>
                          <m:r>
                            <a:rPr lang="en-US" i="1" smtClean="0">
                              <a:solidFill>
                                <a:srgbClr val="4F32BD"/>
                              </a:solidFill>
                              <a:latin typeface="Cambria Math"/>
                              <a:ea typeface="Cambria Math"/>
                              <a:cs typeface="Arial" charset="0"/>
                              <a:sym typeface="Wingdings" pitchFamily="2" charset="2"/>
                            </a:rPr>
                            <m:t>↔</m:t>
                          </m:r>
                          <m:r>
                            <a:rPr lang="en-US" b="0" i="1" smtClean="0">
                              <a:solidFill>
                                <a:srgbClr val="4F32BD"/>
                              </a:solidFill>
                              <a:latin typeface="Cambria Math"/>
                              <a:cs typeface="Arial" charset="0"/>
                              <a:sym typeface="Wingdings" pitchFamily="2" charset="2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4F32BD"/>
                              </a:solidFill>
                              <a:latin typeface="Cambria Math"/>
                              <a:cs typeface="Arial" charset="0"/>
                              <a:sym typeface="Wingdings" pitchFamily="2" charset="2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4F32BD"/>
                  </a:solidFill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3418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29200" y="2651125"/>
                <a:ext cx="4114800" cy="830997"/>
              </a:xfrm>
              <a:prstGeom prst="rect">
                <a:avLst/>
              </a:prstGeom>
              <a:blipFill rotWithShape="1">
                <a:blip r:embed="rId6"/>
                <a:stretch>
                  <a:fillRect l="-2222" t="-5147" r="-2667" b="-14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34182" name="Object 6"/>
          <p:cNvGraphicFramePr>
            <a:graphicFrameLocks noChangeAspect="1"/>
          </p:cNvGraphicFramePr>
          <p:nvPr/>
        </p:nvGraphicFramePr>
        <p:xfrm>
          <a:off x="990600" y="4800600"/>
          <a:ext cx="3895725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3" name="Equation" r:id="rId7" imgW="1714320" imgH="711000" progId="Equation.DSMT4">
                  <p:embed/>
                </p:oleObj>
              </mc:Choice>
              <mc:Fallback>
                <p:oleObj name="Equation" r:id="rId7" imgW="17143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800600"/>
                        <a:ext cx="3895725" cy="161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34183" name="Text Box 7"/>
              <p:cNvSpPr txBox="1">
                <a:spLocks noChangeArrowheads="1"/>
              </p:cNvSpPr>
              <p:nvPr/>
            </p:nvSpPr>
            <p:spPr bwMode="auto">
              <a:xfrm>
                <a:off x="5334000" y="5241925"/>
                <a:ext cx="3124200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Ins="0">
                <a:spAutoFit/>
              </a:bodyPr>
              <a:lstStyle/>
              <a:p>
                <a:r>
                  <a:rPr lang="en-US" dirty="0" smtClean="0">
                    <a:solidFill>
                      <a:srgbClr val="4F32BD"/>
                    </a:solidFill>
                    <a:latin typeface="Arial" charset="0"/>
                    <a:cs typeface="Arial" charset="0"/>
                  </a:rPr>
                  <a:t>Multiply row 1 by 3.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4F32BD"/>
                        </a:solidFill>
                        <a:latin typeface="Cambria Math"/>
                        <a:cs typeface="Arial" charset="0"/>
                        <a:sym typeface="Wingdings" pitchFamily="2" charset="2"/>
                      </a:rPr>
                      <m:t>3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4F32BD"/>
                            </a:solidFill>
                            <a:latin typeface="Cambria Math"/>
                            <a:cs typeface="Arial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4F32BD"/>
                            </a:solidFill>
                            <a:latin typeface="Cambria Math"/>
                            <a:cs typeface="Arial" charset="0"/>
                            <a:sym typeface="Wingdings" pitchFamily="2" charset="2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4F32BD"/>
                            </a:solidFill>
                            <a:latin typeface="Cambria Math"/>
                            <a:cs typeface="Arial" charset="0"/>
                            <a:sym typeface="Wingdings" pitchFamily="2" charset="2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solidFill>
                              <a:srgbClr val="4F32BD"/>
                            </a:solidFill>
                            <a:latin typeface="Cambria Math"/>
                            <a:cs typeface="Arial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4F32BD"/>
                            </a:solidFill>
                            <a:latin typeface="Cambria Math"/>
                            <a:cs typeface="Arial" charset="0"/>
                            <a:sym typeface="Wingdings" pitchFamily="2" charset="2"/>
                          </a:rPr>
                          <m:t>→</m:t>
                        </m:r>
                        <m:r>
                          <a:rPr lang="en-US" b="0" i="1" smtClean="0">
                            <a:solidFill>
                              <a:srgbClr val="4F32BD"/>
                            </a:solidFill>
                            <a:latin typeface="Cambria Math"/>
                            <a:cs typeface="Arial" charset="0"/>
                            <a:sym typeface="Wingdings" pitchFamily="2" charset="2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4F32BD"/>
                            </a:solidFill>
                            <a:latin typeface="Cambria Math"/>
                            <a:cs typeface="Arial" charset="0"/>
                            <a:sym typeface="Wingdings" pitchFamily="2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4F32BD"/>
                    </a:solidFill>
                    <a:latin typeface="Arial" charset="0"/>
                    <a:cs typeface="Arial" charset="0"/>
                  </a:rPr>
                  <a:t> </a:t>
                </a:r>
                <a:endParaRPr lang="en-US" dirty="0">
                  <a:solidFill>
                    <a:srgbClr val="4F32BD"/>
                  </a:solidFill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34183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0" y="5241925"/>
                <a:ext cx="3124200" cy="830997"/>
              </a:xfrm>
              <a:prstGeom prst="rect">
                <a:avLst/>
              </a:prstGeom>
              <a:blipFill rotWithShape="1">
                <a:blip r:embed="rId9"/>
                <a:stretch>
                  <a:fillRect l="-2924" t="-5147" b="-14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4185" name="Rectangle 2"/>
          <p:cNvSpPr>
            <a:spLocks noChangeArrowheads="1"/>
          </p:cNvSpPr>
          <p:nvPr/>
        </p:nvSpPr>
        <p:spPr bwMode="auto">
          <a:xfrm>
            <a:off x="609600" y="22860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solidFill>
                  <a:srgbClr val="AC0055"/>
                </a:solidFill>
                <a:latin typeface="Arial" charset="0"/>
                <a:cs typeface="Arial" charset="0"/>
              </a:rPr>
              <a:t>Example 4:</a:t>
            </a:r>
            <a:endParaRPr lang="en-US" sz="2400" dirty="0">
              <a:solidFill>
                <a:srgbClr val="AC0055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78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1" grpId="0"/>
      <p:bldP spid="43418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839788"/>
            <a:ext cx="822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Examples of Row Operations (continued)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600200"/>
            <a:ext cx="2513012" cy="427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None/>
            </a:pPr>
            <a:r>
              <a:rPr lang="en-US" sz="2200" b="1"/>
              <a:t>Row operation 3 </a:t>
            </a:r>
          </a:p>
        </p:txBody>
      </p:sp>
      <p:graphicFrame>
        <p:nvGraphicFramePr>
          <p:cNvPr id="4352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698322"/>
              </p:ext>
            </p:extLst>
          </p:nvPr>
        </p:nvGraphicFramePr>
        <p:xfrm>
          <a:off x="76200" y="3048000"/>
          <a:ext cx="3895725" cy="161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9" name="Equation" r:id="rId4" imgW="1714320" imgH="711000" progId="Equation.DSMT4">
                  <p:embed/>
                </p:oleObj>
              </mc:Choice>
              <mc:Fallback>
                <p:oleObj name="Equation" r:id="rId4" imgW="17143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048000"/>
                        <a:ext cx="3895725" cy="161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35205" name="Text Box 5"/>
              <p:cNvSpPr txBox="1">
                <a:spLocks noChangeArrowheads="1"/>
              </p:cNvSpPr>
              <p:nvPr/>
            </p:nvSpPr>
            <p:spPr bwMode="auto">
              <a:xfrm>
                <a:off x="4038600" y="3336925"/>
                <a:ext cx="5257800" cy="1200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rIns="0">
                <a:spAutoFit/>
              </a:bodyPr>
              <a:lstStyle/>
              <a:p>
                <a:r>
                  <a:rPr lang="en-US" dirty="0" smtClean="0">
                    <a:solidFill>
                      <a:srgbClr val="4F32BD"/>
                    </a:solidFill>
                    <a:latin typeface="Arial" charset="0"/>
                    <a:cs typeface="Arial" charset="0"/>
                  </a:rPr>
                  <a:t>Multiply row 3 by –2; add them to the corresponding numbers in row 1.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4F32BD"/>
                              </a:solidFill>
                              <a:latin typeface="Cambria Math"/>
                              <a:cs typeface="Arial" charset="0"/>
                              <a:sym typeface="Wingdings" pitchFamily="2" charset="2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4F32BD"/>
                              </a:solidFill>
                              <a:latin typeface="Cambria Math"/>
                              <a:cs typeface="Arial" charset="0"/>
                              <a:sym typeface="Wingdings" pitchFamily="2" charset="2"/>
                            </a:rPr>
                            <m:t>−2</m:t>
                          </m:r>
                          <m:r>
                            <a:rPr lang="en-US" b="0" i="1" smtClean="0">
                              <a:solidFill>
                                <a:srgbClr val="4F32BD"/>
                              </a:solidFill>
                              <a:latin typeface="Cambria Math"/>
                              <a:cs typeface="Arial" charset="0"/>
                              <a:sym typeface="Wingdings" pitchFamily="2" charset="2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4F32BD"/>
                              </a:solidFill>
                              <a:latin typeface="Cambria Math"/>
                              <a:cs typeface="Arial" charset="0"/>
                              <a:sym typeface="Wingdings" pitchFamily="2" charset="2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4F32BD"/>
                          </a:solidFill>
                          <a:latin typeface="Cambria Math"/>
                          <a:cs typeface="Arial" charset="0"/>
                          <a:sym typeface="Wingdings" pitchFamily="2" charset="2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4F32BD"/>
                              </a:solidFill>
                              <a:latin typeface="Cambria Math"/>
                              <a:cs typeface="Arial" charset="0"/>
                              <a:sym typeface="Wingdings" pitchFamily="2" charset="2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4F32BD"/>
                              </a:solidFill>
                              <a:latin typeface="Cambria Math"/>
                              <a:cs typeface="Arial" charset="0"/>
                              <a:sym typeface="Wingdings" pitchFamily="2" charset="2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4F32BD"/>
                              </a:solidFill>
                              <a:latin typeface="Cambria Math"/>
                              <a:cs typeface="Arial" charset="0"/>
                              <a:sym typeface="Wingdings" pitchFamily="2" charset="2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solidFill>
                                <a:srgbClr val="4F32BD"/>
                              </a:solidFill>
                              <a:latin typeface="Cambria Math"/>
                              <a:cs typeface="Arial" charset="0"/>
                              <a:sym typeface="Wingdings" pitchFamily="2" charset="2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4F32BD"/>
                              </a:solidFill>
                              <a:latin typeface="Cambria Math"/>
                              <a:cs typeface="Arial" charset="0"/>
                              <a:sym typeface="Wingdings" pitchFamily="2" charset="2"/>
                            </a:rPr>
                            <m:t>→</m:t>
                          </m:r>
                          <m:r>
                            <a:rPr lang="en-US" b="0" i="1" smtClean="0">
                              <a:solidFill>
                                <a:srgbClr val="4F32BD"/>
                              </a:solidFill>
                              <a:latin typeface="Cambria Math"/>
                              <a:cs typeface="Arial" charset="0"/>
                              <a:sym typeface="Wingdings" pitchFamily="2" charset="2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4F32BD"/>
                              </a:solidFill>
                              <a:latin typeface="Cambria Math"/>
                              <a:cs typeface="Arial" charset="0"/>
                              <a:sym typeface="Wingdings" pitchFamily="2" charset="2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4F32BD"/>
                  </a:solidFill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3520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8600" y="3336925"/>
                <a:ext cx="5257800" cy="1200329"/>
              </a:xfrm>
              <a:prstGeom prst="rect">
                <a:avLst/>
              </a:prstGeom>
              <a:blipFill rotWithShape="1">
                <a:blip r:embed="rId6"/>
                <a:stretch>
                  <a:fillRect l="-1856" t="-3553" r="-1624" b="-5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5209" name="Rectangle 2"/>
          <p:cNvSpPr>
            <a:spLocks noChangeArrowheads="1"/>
          </p:cNvSpPr>
          <p:nvPr/>
        </p:nvSpPr>
        <p:spPr bwMode="auto">
          <a:xfrm>
            <a:off x="609600" y="2286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solidFill>
                  <a:srgbClr val="AC0055"/>
                </a:solidFill>
                <a:latin typeface="Arial" charset="0"/>
                <a:cs typeface="Arial" charset="0"/>
              </a:rPr>
              <a:t>Example 4: </a:t>
            </a:r>
            <a:endParaRPr lang="en-US" sz="2400" dirty="0">
              <a:solidFill>
                <a:srgbClr val="AC0055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3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3352800" y="6096000"/>
            <a:ext cx="254317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33CC"/>
                  </a:solidFill>
                  <a:round/>
                  <a:headEnd/>
                  <a:tailEnd/>
                </a:ln>
                <a:solidFill>
                  <a:srgbClr val="9933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"The Goal"</a:t>
            </a:r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6019800" y="4572000"/>
          <a:ext cx="2971800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3" name="Equation" r:id="rId4" imgW="914400" imgH="711000" progId="Equation.3">
                  <p:embed/>
                </p:oleObj>
              </mc:Choice>
              <mc:Fallback>
                <p:oleObj name="Equation" r:id="rId4" imgW="914400" imgH="711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572000"/>
                        <a:ext cx="2971800" cy="201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0" y="-13395"/>
            <a:ext cx="7772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Example 5: Solve the system of equations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Use </a:t>
            </a:r>
            <a:r>
              <a:rPr lang="en-US" b="1" dirty="0">
                <a:solidFill>
                  <a:srgbClr val="800000"/>
                </a:solidFill>
                <a:latin typeface="Arial" charset="0"/>
              </a:rPr>
              <a:t>row operations to obtain echelon </a:t>
            </a: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                              form</a:t>
            </a:r>
            <a:r>
              <a:rPr lang="en-US" b="1" dirty="0">
                <a:solidFill>
                  <a:srgbClr val="800000"/>
                </a:solidFill>
                <a:latin typeface="Arial" charset="0"/>
              </a:rPr>
              <a:t>:  </a:t>
            </a:r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800136"/>
              </p:ext>
            </p:extLst>
          </p:nvPr>
        </p:nvGraphicFramePr>
        <p:xfrm>
          <a:off x="5867400" y="533400"/>
          <a:ext cx="29718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4" name="Equation" r:id="rId6" imgW="990360" imgH="660240" progId="Equation.3">
                  <p:embed/>
                </p:oleObj>
              </mc:Choice>
              <mc:Fallback>
                <p:oleObj name="Equation" r:id="rId6" imgW="990360" imgH="6602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33400"/>
                        <a:ext cx="2971800" cy="19812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1981200" y="1295400"/>
          <a:ext cx="2590800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5" name="Equation" r:id="rId8" imgW="901440" imgH="711000" progId="Equation.3">
                  <p:embed/>
                </p:oleObj>
              </mc:Choice>
              <mc:Fallback>
                <p:oleObj name="Equation" r:id="rId8" imgW="901440" imgH="711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95400"/>
                        <a:ext cx="2590800" cy="204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600200" y="34290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  <a:latin typeface="Arial" charset="0"/>
              </a:rPr>
              <a:t>The augmented matrix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3886200" y="1219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6248400" y="4648200"/>
            <a:ext cx="381000" cy="1828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5181600" y="2590800"/>
            <a:ext cx="39624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Work on this column first.  Get the 1 and then use it as a “tool” to get zeros below it with row operations.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0" y="1447800"/>
            <a:ext cx="1905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We already have the 1 where we need it.</a:t>
            </a:r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V="1">
            <a:off x="1752600" y="1600200"/>
            <a:ext cx="457200" cy="76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0" y="4113074"/>
            <a:ext cx="5105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We’ll take row 1 and multiply it by </a:t>
            </a:r>
            <a:r>
              <a:rPr lang="en-US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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3 and add to row 2 to get a 0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 The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notation for this step is </a:t>
            </a:r>
            <a:br>
              <a:rPr lang="en-US" b="1" dirty="0">
                <a:solidFill>
                  <a:srgbClr val="FF0000"/>
                </a:solidFill>
                <a:latin typeface="Arial" charset="0"/>
              </a:rPr>
            </a:br>
            <a:r>
              <a:rPr lang="en-US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b="1" i="1" dirty="0" smtClean="0">
                <a:solidFill>
                  <a:srgbClr val="FF0000"/>
                </a:solidFill>
                <a:latin typeface="Arial" charset="0"/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  <a:latin typeface="Arial" charset="0"/>
              </a:rPr>
              <a:t>1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+ </a:t>
            </a:r>
            <a:r>
              <a:rPr lang="en-US" b="1" i="1" dirty="0" smtClean="0">
                <a:solidFill>
                  <a:srgbClr val="FF0000"/>
                </a:solidFill>
                <a:latin typeface="Arial" charset="0"/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</a:t>
            </a:r>
            <a:r>
              <a:rPr lang="en-US" b="1" i="1" dirty="0" smtClean="0">
                <a:solidFill>
                  <a:srgbClr val="FF0000"/>
                </a:solidFill>
                <a:latin typeface="Arial" charset="0"/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  <a:latin typeface="Arial" charset="0"/>
              </a:rPr>
              <a:t>2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5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7" grpId="0" autoUpdateAnimBg="0"/>
      <p:bldP spid="24588" grpId="0" animBg="1"/>
      <p:bldP spid="24589" grpId="0" animBg="1"/>
      <p:bldP spid="24590" grpId="0" autoUpdateAnimBg="0"/>
      <p:bldP spid="24591" grpId="0" autoUpdateAnimBg="0"/>
      <p:bldP spid="2459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37" name="Object 37"/>
          <p:cNvGraphicFramePr>
            <a:graphicFrameLocks noChangeAspect="1"/>
          </p:cNvGraphicFramePr>
          <p:nvPr/>
        </p:nvGraphicFramePr>
        <p:xfrm>
          <a:off x="5791200" y="304800"/>
          <a:ext cx="2819400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1" name="Equation" r:id="rId4" imgW="1104840" imgH="711000" progId="Equation.3">
                  <p:embed/>
                </p:oleObj>
              </mc:Choice>
              <mc:Fallback>
                <p:oleObj name="Equation" r:id="rId4" imgW="1104840" imgH="7110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04800"/>
                        <a:ext cx="2819400" cy="18145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745650"/>
              </p:ext>
            </p:extLst>
          </p:nvPr>
        </p:nvGraphicFramePr>
        <p:xfrm>
          <a:off x="1447800" y="381000"/>
          <a:ext cx="2438400" cy="192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2" name="Equation" r:id="rId6" imgW="901440" imgH="711000" progId="Equation.3">
                  <p:embed/>
                </p:oleObj>
              </mc:Choice>
              <mc:Fallback>
                <p:oleObj name="Equation" r:id="rId6" imgW="901440" imgH="7110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"/>
                        <a:ext cx="2438400" cy="192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242031"/>
              </p:ext>
            </p:extLst>
          </p:nvPr>
        </p:nvGraphicFramePr>
        <p:xfrm>
          <a:off x="1371600" y="457200"/>
          <a:ext cx="2819400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3" name="Equation" r:id="rId8" imgW="1104840" imgH="711000" progId="Equation.3">
                  <p:embed/>
                </p:oleObj>
              </mc:Choice>
              <mc:Fallback>
                <p:oleObj name="Equation" r:id="rId8" imgW="1104840" imgH="711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57200"/>
                        <a:ext cx="2819400" cy="18145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0" y="1066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i="1" dirty="0" smtClean="0">
                <a:solidFill>
                  <a:srgbClr val="FF0000"/>
                </a:solidFill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+ </a:t>
            </a:r>
            <a:r>
              <a:rPr lang="en-US" b="1" i="1" dirty="0" smtClean="0">
                <a:solidFill>
                  <a:srgbClr val="FF0000"/>
                </a:solidFill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457200" y="3429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i="1" dirty="0" smtClean="0">
                <a:solidFill>
                  <a:srgbClr val="FF0000"/>
                </a:solidFill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371600" y="34290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ym typeface="Symbol" pitchFamily="18" charset="2"/>
              </a:rPr>
              <a:t></a:t>
            </a:r>
            <a:r>
              <a:rPr lang="en-US" sz="2800"/>
              <a:t>3   </a:t>
            </a:r>
            <a:r>
              <a:rPr lang="en-US" b="1">
                <a:sym typeface="Symbol" pitchFamily="18" charset="2"/>
              </a:rPr>
              <a:t></a:t>
            </a:r>
            <a:r>
              <a:rPr lang="en-US" sz="2800"/>
              <a:t>6  </a:t>
            </a:r>
            <a:r>
              <a:rPr lang="en-US" b="1">
                <a:sym typeface="Symbol" pitchFamily="18" charset="2"/>
              </a:rPr>
              <a:t></a:t>
            </a:r>
            <a:r>
              <a:rPr lang="en-US" sz="2800"/>
              <a:t>3  </a:t>
            </a:r>
            <a:r>
              <a:rPr lang="en-US" b="1">
                <a:sym typeface="Symbol" pitchFamily="18" charset="2"/>
              </a:rPr>
              <a:t></a:t>
            </a:r>
            <a:r>
              <a:rPr lang="en-US" sz="2800"/>
              <a:t>3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0" y="39624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       + </a:t>
            </a:r>
            <a:r>
              <a:rPr lang="en-US" b="1" i="1" dirty="0" smtClean="0">
                <a:solidFill>
                  <a:srgbClr val="FF0000"/>
                </a:solidFill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1371600" y="40386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3     5    1    3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1295400" y="4572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1371600" y="45720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0   </a:t>
            </a:r>
            <a:r>
              <a:rPr lang="en-US" b="1">
                <a:sym typeface="Symbol" pitchFamily="18" charset="2"/>
              </a:rPr>
              <a:t></a:t>
            </a:r>
            <a:r>
              <a:rPr lang="en-US" sz="2800"/>
              <a:t>1  </a:t>
            </a:r>
            <a:r>
              <a:rPr lang="en-US" b="1">
                <a:sym typeface="Symbol" pitchFamily="18" charset="2"/>
              </a:rPr>
              <a:t></a:t>
            </a:r>
            <a:r>
              <a:rPr lang="en-US" sz="2800"/>
              <a:t>2    0</a:t>
            </a:r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3657600" y="48768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V="1">
            <a:off x="4267200" y="1371600"/>
            <a:ext cx="0" cy="3505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H="1">
            <a:off x="4038600" y="13716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76200" y="6019800"/>
            <a:ext cx="906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Now we’ll use 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2 times row 1 added to row 3 to get a 0 there.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343400" y="1524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i="1" dirty="0" smtClean="0">
                <a:solidFill>
                  <a:srgbClr val="FF0000"/>
                </a:solidFill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+ </a:t>
            </a:r>
            <a:r>
              <a:rPr lang="en-US" b="1" i="1" dirty="0" smtClean="0">
                <a:solidFill>
                  <a:srgbClr val="FF0000"/>
                </a:solidFill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graphicFrame>
        <p:nvGraphicFramePr>
          <p:cNvPr id="25625" name="Object 25"/>
          <p:cNvGraphicFramePr>
            <a:graphicFrameLocks noChangeAspect="1"/>
          </p:cNvGraphicFramePr>
          <p:nvPr/>
        </p:nvGraphicFramePr>
        <p:xfrm>
          <a:off x="5715000" y="381000"/>
          <a:ext cx="3013075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94" name="Equation" r:id="rId9" imgW="1180800" imgH="711000" progId="Equation.3">
                  <p:embed/>
                </p:oleObj>
              </mc:Choice>
              <mc:Fallback>
                <p:oleObj name="Equation" r:id="rId9" imgW="1180800" imgH="7110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81000"/>
                        <a:ext cx="3013075" cy="18145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4648200" y="3352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i="1" dirty="0" smtClean="0">
                <a:solidFill>
                  <a:srgbClr val="FF0000"/>
                </a:solidFill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5638800" y="33528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ym typeface="Symbol" pitchFamily="18" charset="2"/>
              </a:rPr>
              <a:t></a:t>
            </a:r>
            <a:r>
              <a:rPr lang="en-US" sz="2800"/>
              <a:t>2  </a:t>
            </a:r>
            <a:r>
              <a:rPr lang="en-US" b="1">
                <a:sym typeface="Symbol" pitchFamily="18" charset="2"/>
              </a:rPr>
              <a:t></a:t>
            </a:r>
            <a:r>
              <a:rPr lang="en-US" sz="2800"/>
              <a:t>4   </a:t>
            </a:r>
            <a:r>
              <a:rPr lang="en-US" b="1">
                <a:sym typeface="Symbol" pitchFamily="18" charset="2"/>
              </a:rPr>
              <a:t></a:t>
            </a:r>
            <a:r>
              <a:rPr lang="en-US" sz="2800"/>
              <a:t>2  </a:t>
            </a:r>
            <a:r>
              <a:rPr lang="en-US" b="1">
                <a:sym typeface="Symbol" pitchFamily="18" charset="2"/>
              </a:rPr>
              <a:t></a:t>
            </a:r>
            <a:r>
              <a:rPr lang="en-US" sz="2800"/>
              <a:t>2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4267200" y="38862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       + </a:t>
            </a:r>
            <a:r>
              <a:rPr lang="en-US" b="1" i="1" dirty="0" smtClean="0">
                <a:solidFill>
                  <a:srgbClr val="FF0000"/>
                </a:solidFill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5638800" y="39624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2     6    7    1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5638800" y="44958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0     2    5   </a:t>
            </a:r>
            <a:r>
              <a:rPr lang="en-US" b="1">
                <a:sym typeface="Symbol" pitchFamily="18" charset="2"/>
              </a:rPr>
              <a:t></a:t>
            </a:r>
            <a:r>
              <a:rPr lang="en-US" sz="2800"/>
              <a:t>1</a:t>
            </a:r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5410200" y="4495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>
            <a:off x="8001000" y="4724400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 flipV="1">
            <a:off x="8915400" y="1828800"/>
            <a:ext cx="0" cy="2895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flipH="1">
            <a:off x="8686800" y="1828800"/>
            <a:ext cx="228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495800" y="2286000"/>
            <a:ext cx="381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800000"/>
                </a:solidFill>
                <a:latin typeface="Arial" charset="0"/>
              </a:rPr>
              <a:t>Now our first column is like our goal.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5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4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3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2" dur="5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 autoUpdateAnimBg="0"/>
      <p:bldP spid="25614" grpId="0" autoUpdateAnimBg="0"/>
      <p:bldP spid="25615" grpId="0" autoUpdateAnimBg="0"/>
      <p:bldP spid="25616" grpId="0" autoUpdateAnimBg="0"/>
      <p:bldP spid="25617" grpId="0" autoUpdateAnimBg="0"/>
      <p:bldP spid="25618" grpId="0" animBg="1"/>
      <p:bldP spid="25619" grpId="0" autoUpdateAnimBg="0"/>
      <p:bldP spid="25620" grpId="0" animBg="1"/>
      <p:bldP spid="25621" grpId="0" animBg="1"/>
      <p:bldP spid="25622" grpId="0" animBg="1"/>
      <p:bldP spid="25623" grpId="0" autoUpdateAnimBg="0"/>
      <p:bldP spid="25624" grpId="0" autoUpdateAnimBg="0"/>
      <p:bldP spid="25626" grpId="0" autoUpdateAnimBg="0"/>
      <p:bldP spid="25627" grpId="0" autoUpdateAnimBg="0"/>
      <p:bldP spid="25628" grpId="0" autoUpdateAnimBg="0"/>
      <p:bldP spid="25629" grpId="0" autoUpdateAnimBg="0"/>
      <p:bldP spid="25630" grpId="0" autoUpdateAnimBg="0"/>
      <p:bldP spid="25631" grpId="0" animBg="1"/>
      <p:bldP spid="25632" grpId="0" animBg="1"/>
      <p:bldP spid="25633" grpId="0" animBg="1"/>
      <p:bldP spid="25634" grpId="0" animBg="1"/>
      <p:bldP spid="2563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06" name="Object 38"/>
          <p:cNvGraphicFramePr>
            <a:graphicFrameLocks noChangeAspect="1"/>
          </p:cNvGraphicFramePr>
          <p:nvPr/>
        </p:nvGraphicFramePr>
        <p:xfrm>
          <a:off x="5881688" y="228600"/>
          <a:ext cx="2527300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2" name="Equation" r:id="rId4" imgW="990360" imgH="711000" progId="Equation.3">
                  <p:embed/>
                </p:oleObj>
              </mc:Choice>
              <mc:Fallback>
                <p:oleObj name="Equation" r:id="rId4" imgW="990360" imgH="7110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688" y="228600"/>
                        <a:ext cx="2527300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b="1" i="1" dirty="0" smtClean="0">
                <a:solidFill>
                  <a:srgbClr val="FF0000"/>
                </a:solidFill>
                <a:sym typeface="Symbol" pitchFamily="18" charset="2"/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81000" y="3429000"/>
            <a:ext cx="114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−</a:t>
            </a:r>
            <a:r>
              <a:rPr lang="en-US" b="1" dirty="0" smtClean="0">
                <a:solidFill>
                  <a:srgbClr val="FF0000"/>
                </a:solidFill>
              </a:rPr>
              <a:t>2R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371600" y="34290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0   </a:t>
            </a:r>
            <a:r>
              <a:rPr lang="en-US" b="1"/>
              <a:t>−</a:t>
            </a:r>
            <a:r>
              <a:rPr lang="en-US" sz="2800"/>
              <a:t>2  </a:t>
            </a:r>
            <a:r>
              <a:rPr lang="en-US" b="1"/>
              <a:t>−</a:t>
            </a:r>
            <a:r>
              <a:rPr lang="en-US" sz="2800"/>
              <a:t>4    0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0" y="39624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 + </a:t>
            </a:r>
            <a:r>
              <a:rPr lang="en-US" b="1" i="1" dirty="0">
                <a:solidFill>
                  <a:srgbClr val="FF0000"/>
                </a:solidFill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1371600" y="40386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0     2    5   </a:t>
            </a:r>
            <a:r>
              <a:rPr lang="en-US" b="1"/>
              <a:t>−</a:t>
            </a:r>
            <a:r>
              <a:rPr lang="en-US" sz="2800"/>
              <a:t>1</a:t>
            </a: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1295400" y="4572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1371600" y="45720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0     0    1   </a:t>
            </a:r>
            <a:r>
              <a:rPr lang="en-US" b="1"/>
              <a:t>−</a:t>
            </a:r>
            <a:r>
              <a:rPr lang="en-US" sz="2800"/>
              <a:t>1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3657600" y="48768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V="1">
            <a:off x="4267200" y="1828800"/>
            <a:ext cx="0" cy="304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4267200" y="18288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4495800" y="1371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−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i="1" dirty="0" smtClean="0">
                <a:solidFill>
                  <a:srgbClr val="FF0000"/>
                </a:solidFill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+ </a:t>
            </a:r>
            <a:r>
              <a:rPr lang="en-US" b="1" i="1" dirty="0" smtClean="0">
                <a:solidFill>
                  <a:srgbClr val="FF0000"/>
                </a:solidFill>
              </a:rPr>
              <a:t>R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graphicFrame>
        <p:nvGraphicFramePr>
          <p:cNvPr id="32784" name="Object 16"/>
          <p:cNvGraphicFramePr>
            <a:graphicFrameLocks noChangeAspect="1"/>
          </p:cNvGraphicFramePr>
          <p:nvPr/>
        </p:nvGraphicFramePr>
        <p:xfrm>
          <a:off x="1219200" y="152400"/>
          <a:ext cx="3013075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3" name="Equation" r:id="rId6" imgW="1180800" imgH="711000" progId="Equation.3">
                  <p:embed/>
                </p:oleObj>
              </mc:Choice>
              <mc:Fallback>
                <p:oleObj name="Equation" r:id="rId6" imgW="1180800" imgH="711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52400"/>
                        <a:ext cx="3013075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4648200" y="2209800"/>
            <a:ext cx="4114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800000"/>
                </a:solidFill>
                <a:latin typeface="Arial" charset="0"/>
              </a:rPr>
              <a:t>We’ll use row 2 with the 1 as a tool to get a 0 below it by multiplying it by </a:t>
            </a:r>
            <a:r>
              <a:rPr lang="en-US" b="1">
                <a:solidFill>
                  <a:srgbClr val="800000"/>
                </a:solidFill>
              </a:rPr>
              <a:t>−</a:t>
            </a:r>
            <a:r>
              <a:rPr lang="en-US" b="1">
                <a:solidFill>
                  <a:srgbClr val="800000"/>
                </a:solidFill>
                <a:latin typeface="Arial" charset="0"/>
              </a:rPr>
              <a:t>2 and adding to row 3</a:t>
            </a:r>
          </a:p>
        </p:txBody>
      </p:sp>
      <p:graphicFrame>
        <p:nvGraphicFramePr>
          <p:cNvPr id="32795" name="Object 27"/>
          <p:cNvGraphicFramePr>
            <a:graphicFrameLocks noChangeAspect="1"/>
          </p:cNvGraphicFramePr>
          <p:nvPr/>
        </p:nvGraphicFramePr>
        <p:xfrm>
          <a:off x="6172200" y="4572000"/>
          <a:ext cx="2971800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4" name="Equation" r:id="rId8" imgW="914400" imgH="711000" progId="Equation.3">
                  <p:embed/>
                </p:oleObj>
              </mc:Choice>
              <mc:Fallback>
                <p:oleObj name="Equation" r:id="rId8" imgW="914400" imgH="7110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572000"/>
                        <a:ext cx="2971800" cy="201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381000" y="5257800"/>
            <a:ext cx="5105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800000"/>
                </a:solidFill>
                <a:latin typeface="Arial" charset="0"/>
              </a:rPr>
              <a:t>Now we’ll move to the second column and do row operations to get it to look like our goal.</a:t>
            </a:r>
          </a:p>
        </p:txBody>
      </p:sp>
      <p:sp>
        <p:nvSpPr>
          <p:cNvPr id="32797" name="AutoShape 29"/>
          <p:cNvSpPr>
            <a:spLocks noChangeArrowheads="1"/>
          </p:cNvSpPr>
          <p:nvPr/>
        </p:nvSpPr>
        <p:spPr bwMode="auto">
          <a:xfrm>
            <a:off x="7086600" y="4572000"/>
            <a:ext cx="457200" cy="1905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8" name="AutoShape 30"/>
          <p:cNvSpPr>
            <a:spLocks noChangeArrowheads="1"/>
          </p:cNvSpPr>
          <p:nvPr/>
        </p:nvSpPr>
        <p:spPr bwMode="auto">
          <a:xfrm>
            <a:off x="1905000" y="228600"/>
            <a:ext cx="533400" cy="1676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9" name="Line 31"/>
          <p:cNvSpPr>
            <a:spLocks noChangeShapeType="1"/>
          </p:cNvSpPr>
          <p:nvPr/>
        </p:nvSpPr>
        <p:spPr bwMode="auto">
          <a:xfrm>
            <a:off x="2116138" y="838200"/>
            <a:ext cx="0" cy="3952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>
            <a:off x="2849563" y="844550"/>
            <a:ext cx="0" cy="3952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0" y="2057400"/>
            <a:ext cx="4267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We need a 1 in the second row second column so we’ll multiply row 2 by </a:t>
            </a:r>
            <a:r>
              <a:rPr lang="en-US" b="1">
                <a:solidFill>
                  <a:srgbClr val="FF0000"/>
                </a:solidFill>
              </a:rPr>
              <a:t>−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graphicFrame>
        <p:nvGraphicFramePr>
          <p:cNvPr id="32803" name="Object 35"/>
          <p:cNvGraphicFramePr>
            <a:graphicFrameLocks noChangeAspect="1"/>
          </p:cNvGraphicFramePr>
          <p:nvPr/>
        </p:nvGraphicFramePr>
        <p:xfrm>
          <a:off x="5943600" y="228600"/>
          <a:ext cx="2541588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5" name="Equation" r:id="rId10" imgW="990360" imgH="711000" progId="Equation.3">
                  <p:embed/>
                </p:oleObj>
              </mc:Choice>
              <mc:Fallback>
                <p:oleObj name="Equation" r:id="rId10" imgW="990360" imgH="7110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28600"/>
                        <a:ext cx="2541588" cy="18145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4876800" y="3810000"/>
            <a:ext cx="350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the second column is like we need it 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5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4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2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  <p:bldP spid="32773" grpId="0" autoUpdateAnimBg="0"/>
      <p:bldP spid="32774" grpId="0" autoUpdateAnimBg="0"/>
      <p:bldP spid="32775" grpId="0" autoUpdateAnimBg="0"/>
      <p:bldP spid="32776" grpId="0" autoUpdateAnimBg="0"/>
      <p:bldP spid="32777" grpId="0" animBg="1"/>
      <p:bldP spid="32778" grpId="0" autoUpdateAnimBg="0"/>
      <p:bldP spid="32779" grpId="0" animBg="1"/>
      <p:bldP spid="32780" grpId="0" animBg="1"/>
      <p:bldP spid="32781" grpId="0" animBg="1"/>
      <p:bldP spid="32783" grpId="0" autoUpdateAnimBg="0"/>
      <p:bldP spid="32794" grpId="0" autoUpdateAnimBg="0"/>
      <p:bldP spid="32796" grpId="0" autoUpdateAnimBg="0"/>
      <p:bldP spid="32797" grpId="0" animBg="1"/>
      <p:bldP spid="32798" grpId="0" animBg="1"/>
      <p:bldP spid="32799" grpId="0" animBg="1"/>
      <p:bldP spid="32801" grpId="0" animBg="1"/>
      <p:bldP spid="32802" grpId="0" autoUpdateAnimBg="0"/>
      <p:bldP spid="3280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648200"/>
            <a:ext cx="9144000" cy="3505200"/>
          </a:xfrm>
        </p:spPr>
        <p:txBody>
          <a:bodyPr/>
          <a:lstStyle/>
          <a:p>
            <a:r>
              <a:rPr lang="en-US" dirty="0" smtClean="0"/>
              <a:t>Represent a system of linear equations with an  augmented matrix.</a:t>
            </a:r>
          </a:p>
          <a:p>
            <a:r>
              <a:rPr lang="en-US" dirty="0" smtClean="0"/>
              <a:t>Solve a system of linear equations using the row reduction method and back substitution.</a:t>
            </a:r>
            <a:endParaRPr lang="en-US" dirty="0"/>
          </a:p>
        </p:txBody>
      </p:sp>
      <p:pic>
        <p:nvPicPr>
          <p:cNvPr id="48130" name="Picture 2" descr="https://encrypted-tbn1.gstatic.com/images?q=tbn:ANd9GcRsdi1Wn5xN-sZHImP8MIuXVU6lAummcMM0PqnbTxb95zr6UymX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34804"/>
            <a:ext cx="5410200" cy="376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2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11" name="Object 19"/>
          <p:cNvGraphicFramePr>
            <a:graphicFrameLocks noChangeAspect="1"/>
          </p:cNvGraphicFramePr>
          <p:nvPr/>
        </p:nvGraphicFramePr>
        <p:xfrm>
          <a:off x="6019800" y="4724400"/>
          <a:ext cx="2971800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69" name="Equation" r:id="rId4" imgW="914400" imgH="711000" progId="Equation.3">
                  <p:embed/>
                </p:oleObj>
              </mc:Choice>
              <mc:Fallback>
                <p:oleObj name="Equation" r:id="rId4" imgW="914400" imgH="7110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724400"/>
                        <a:ext cx="2971800" cy="201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152400" y="3581400"/>
            <a:ext cx="5105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00000"/>
                </a:solidFill>
                <a:latin typeface="Arial" charset="0"/>
              </a:rPr>
              <a:t>Now we’ll move to the third </a:t>
            </a: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column.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We </a:t>
            </a:r>
            <a:r>
              <a:rPr lang="en-US" b="1" dirty="0">
                <a:solidFill>
                  <a:srgbClr val="800000"/>
                </a:solidFill>
                <a:latin typeface="Arial" charset="0"/>
              </a:rPr>
              <a:t>have </a:t>
            </a: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our goal, </a:t>
            </a:r>
            <a:r>
              <a:rPr lang="en-US" b="1" dirty="0">
                <a:solidFill>
                  <a:srgbClr val="800000"/>
                </a:solidFill>
                <a:latin typeface="Arial" charset="0"/>
              </a:rPr>
              <a:t>so </a:t>
            </a: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it’s </a:t>
            </a:r>
            <a:r>
              <a:rPr lang="en-US" b="1" dirty="0">
                <a:solidFill>
                  <a:srgbClr val="800000"/>
                </a:solidFill>
                <a:latin typeface="Arial" charset="0"/>
              </a:rPr>
              <a:t>time for back substitution.  </a:t>
            </a:r>
            <a:endParaRPr lang="en-US" b="1" dirty="0" smtClean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33813" name="AutoShape 21"/>
          <p:cNvSpPr>
            <a:spLocks noChangeArrowheads="1"/>
          </p:cNvSpPr>
          <p:nvPr/>
        </p:nvSpPr>
        <p:spPr bwMode="auto">
          <a:xfrm>
            <a:off x="7620000" y="4724400"/>
            <a:ext cx="457200" cy="1905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AutoShape 22"/>
          <p:cNvSpPr>
            <a:spLocks noChangeArrowheads="1"/>
          </p:cNvSpPr>
          <p:nvPr/>
        </p:nvSpPr>
        <p:spPr bwMode="auto">
          <a:xfrm>
            <a:off x="1752600" y="1828800"/>
            <a:ext cx="533400" cy="1676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3818" name="Object 26"/>
          <p:cNvGraphicFramePr>
            <a:graphicFrameLocks noChangeAspect="1"/>
          </p:cNvGraphicFramePr>
          <p:nvPr/>
        </p:nvGraphicFramePr>
        <p:xfrm>
          <a:off x="609600" y="1752600"/>
          <a:ext cx="2527300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0" name="Equation" r:id="rId6" imgW="990360" imgH="711000" progId="Equation.3">
                  <p:embed/>
                </p:oleObj>
              </mc:Choice>
              <mc:Fallback>
                <p:oleObj name="Equation" r:id="rId6" imgW="990360" imgH="7110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2527300" cy="181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4876800" y="2133600"/>
            <a:ext cx="411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Substitute </a:t>
            </a: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−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1 in for 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in second equation to find 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y</a:t>
            </a:r>
          </a:p>
        </p:txBody>
      </p:sp>
      <p:graphicFrame>
        <p:nvGraphicFramePr>
          <p:cNvPr id="33821" name="Object 29"/>
          <p:cNvGraphicFramePr>
            <a:graphicFrameLocks noChangeAspect="1"/>
          </p:cNvGraphicFramePr>
          <p:nvPr/>
        </p:nvGraphicFramePr>
        <p:xfrm>
          <a:off x="5410200" y="152400"/>
          <a:ext cx="28956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1" name="Equation" r:id="rId8" imgW="965160" imgH="660240" progId="Equation.3">
                  <p:embed/>
                </p:oleObj>
              </mc:Choice>
              <mc:Fallback>
                <p:oleObj name="Equation" r:id="rId8" imgW="965160" imgH="6602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52400"/>
                        <a:ext cx="2895600" cy="19812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23" name="Text Box 31"/>
          <p:cNvSpPr txBox="1">
            <a:spLocks noChangeArrowheads="1"/>
          </p:cNvSpPr>
          <p:nvPr/>
        </p:nvSpPr>
        <p:spPr bwMode="auto">
          <a:xfrm rot="-5400000">
            <a:off x="114300" y="8001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column</a:t>
            </a: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 rot="-5400000">
            <a:off x="638175" y="752475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column</a:t>
            </a:r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 rot="-5400000">
            <a:off x="1119188" y="714375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column</a:t>
            </a:r>
          </a:p>
        </p:txBody>
      </p:sp>
      <p:sp>
        <p:nvSpPr>
          <p:cNvPr id="33827" name="Text Box 35"/>
          <p:cNvSpPr txBox="1">
            <a:spLocks noChangeArrowheads="1"/>
          </p:cNvSpPr>
          <p:nvPr/>
        </p:nvSpPr>
        <p:spPr bwMode="auto">
          <a:xfrm>
            <a:off x="2743200" y="9144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equal signs</a:t>
            </a:r>
          </a:p>
        </p:txBody>
      </p:sp>
      <p:sp>
        <p:nvSpPr>
          <p:cNvPr id="33828" name="Freeform 36"/>
          <p:cNvSpPr>
            <a:spLocks/>
          </p:cNvSpPr>
          <p:nvPr/>
        </p:nvSpPr>
        <p:spPr bwMode="auto">
          <a:xfrm>
            <a:off x="2471738" y="1054100"/>
            <a:ext cx="271462" cy="760413"/>
          </a:xfrm>
          <a:custGeom>
            <a:avLst/>
            <a:gdLst>
              <a:gd name="T0" fmla="*/ 171 w 171"/>
              <a:gd name="T1" fmla="*/ 56 h 479"/>
              <a:gd name="T2" fmla="*/ 75 w 171"/>
              <a:gd name="T3" fmla="*/ 8 h 479"/>
              <a:gd name="T4" fmla="*/ 27 w 171"/>
              <a:gd name="T5" fmla="*/ 104 h 479"/>
              <a:gd name="T6" fmla="*/ 0 w 171"/>
              <a:gd name="T7" fmla="*/ 47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479">
                <a:moveTo>
                  <a:pt x="171" y="56"/>
                </a:moveTo>
                <a:cubicBezTo>
                  <a:pt x="135" y="28"/>
                  <a:pt x="99" y="0"/>
                  <a:pt x="75" y="8"/>
                </a:cubicBezTo>
                <a:cubicBezTo>
                  <a:pt x="51" y="16"/>
                  <a:pt x="39" y="26"/>
                  <a:pt x="27" y="104"/>
                </a:cubicBezTo>
                <a:cubicBezTo>
                  <a:pt x="15" y="182"/>
                  <a:pt x="7" y="330"/>
                  <a:pt x="0" y="479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3829" name="Object 37"/>
          <p:cNvGraphicFramePr>
            <a:graphicFrameLocks noChangeAspect="1"/>
          </p:cNvGraphicFramePr>
          <p:nvPr/>
        </p:nvGraphicFramePr>
        <p:xfrm>
          <a:off x="6019800" y="838200"/>
          <a:ext cx="22415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2" name="Equation" r:id="rId10" imgW="825480" imgH="215640" progId="Equation.3">
                  <p:embed/>
                </p:oleObj>
              </mc:Choice>
              <mc:Fallback>
                <p:oleObj name="Equation" r:id="rId10" imgW="825480" imgH="21564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838200"/>
                        <a:ext cx="2241550" cy="5857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30" name="Object 38"/>
          <p:cNvGraphicFramePr>
            <a:graphicFrameLocks noChangeAspect="1"/>
          </p:cNvGraphicFramePr>
          <p:nvPr/>
        </p:nvGraphicFramePr>
        <p:xfrm>
          <a:off x="4800600" y="1524000"/>
          <a:ext cx="10668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3" name="Equation" r:id="rId12" imgW="368280" imgH="203040" progId="Equation.3">
                  <p:embed/>
                </p:oleObj>
              </mc:Choice>
              <mc:Fallback>
                <p:oleObj name="Equation" r:id="rId12" imgW="368280" imgH="2030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0"/>
                        <a:ext cx="1066800" cy="5889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4572000" y="3048000"/>
            <a:ext cx="457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Substitute </a:t>
            </a:r>
            <a:r>
              <a:rPr lang="en-US" b="1">
                <a:solidFill>
                  <a:srgbClr val="FF0000"/>
                </a:solidFill>
              </a:rPr>
              <a:t>−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1 in for 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and 2 for 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in first equation to find 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.</a:t>
            </a:r>
          </a:p>
        </p:txBody>
      </p:sp>
      <p:graphicFrame>
        <p:nvGraphicFramePr>
          <p:cNvPr id="33832" name="Object 40"/>
          <p:cNvGraphicFramePr>
            <a:graphicFrameLocks noChangeAspect="1"/>
          </p:cNvGraphicFramePr>
          <p:nvPr/>
        </p:nvGraphicFramePr>
        <p:xfrm>
          <a:off x="5181600" y="152400"/>
          <a:ext cx="32893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4" name="Equation" r:id="rId14" imgW="1091880" imgH="215640" progId="Equation.3">
                  <p:embed/>
                </p:oleObj>
              </mc:Choice>
              <mc:Fallback>
                <p:oleObj name="Equation" r:id="rId14" imgW="1091880" imgH="21564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52400"/>
                        <a:ext cx="3289300" cy="6492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33" name="Object 41"/>
          <p:cNvGraphicFramePr>
            <a:graphicFrameLocks noChangeAspect="1"/>
          </p:cNvGraphicFramePr>
          <p:nvPr/>
        </p:nvGraphicFramePr>
        <p:xfrm>
          <a:off x="3352800" y="1828800"/>
          <a:ext cx="12192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5" name="Equation" r:id="rId16" imgW="431640" imgH="177480" progId="Equation.3">
                  <p:embed/>
                </p:oleObj>
              </mc:Choice>
              <mc:Fallback>
                <p:oleObj name="Equation" r:id="rId16" imgW="431640" imgH="17748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828800"/>
                        <a:ext cx="1219200" cy="5016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5105400" y="3962400"/>
            <a:ext cx="3886200" cy="595313"/>
          </a:xfrm>
          <a:prstGeom prst="rect">
            <a:avLst/>
          </a:prstGeom>
          <a:noFill/>
          <a:ln w="76200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Solution is:  (</a:t>
            </a:r>
            <a:r>
              <a:rPr lang="en-US" b="1"/>
              <a:t>−</a:t>
            </a:r>
            <a:r>
              <a:rPr lang="en-US" sz="2800"/>
              <a:t>2 , 2 , </a:t>
            </a:r>
            <a:r>
              <a:rPr lang="en-US" b="1"/>
              <a:t>−</a:t>
            </a:r>
            <a:r>
              <a:rPr lang="en-US" sz="2800"/>
              <a:t>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3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33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2" grpId="0" autoUpdateAnimBg="0"/>
      <p:bldP spid="33813" grpId="0" animBg="1"/>
      <p:bldP spid="33814" grpId="0" animBg="1"/>
      <p:bldP spid="33820" grpId="0" autoUpdateAnimBg="0"/>
      <p:bldP spid="33823" grpId="0" autoUpdateAnimBg="0"/>
      <p:bldP spid="33824" grpId="0" autoUpdateAnimBg="0"/>
      <p:bldP spid="33825" grpId="0" autoUpdateAnimBg="0"/>
      <p:bldP spid="33827" grpId="0" autoUpdateAnimBg="0"/>
      <p:bldP spid="33828" grpId="0" animBg="1"/>
      <p:bldP spid="33831" grpId="0" autoUpdateAnimBg="0"/>
      <p:bldP spid="3383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953000" y="381000"/>
            <a:ext cx="3886200" cy="595313"/>
          </a:xfrm>
          <a:prstGeom prst="rect">
            <a:avLst/>
          </a:prstGeom>
          <a:noFill/>
          <a:ln w="76200">
            <a:solidFill>
              <a:schemeClr val="accent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Solution is:  (</a:t>
            </a:r>
            <a:r>
              <a:rPr lang="en-US" b="1"/>
              <a:t>−</a:t>
            </a:r>
            <a:r>
              <a:rPr lang="en-US" sz="2800"/>
              <a:t>2 , 2 , </a:t>
            </a:r>
            <a:r>
              <a:rPr lang="en-US" b="1"/>
              <a:t>−</a:t>
            </a:r>
            <a:r>
              <a:rPr lang="en-US" sz="2800"/>
              <a:t>1)</a:t>
            </a:r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04800" y="152400"/>
          <a:ext cx="29718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9" name="Equation" r:id="rId4" imgW="990360" imgH="660240" progId="Equation.3">
                  <p:embed/>
                </p:oleObj>
              </mc:Choice>
              <mc:Fallback>
                <p:oleObj name="Equation" r:id="rId4" imgW="990360" imgH="660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2971800" cy="19812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733800" y="1290935"/>
            <a:ext cx="4953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C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heck answer.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304800" y="2438400"/>
          <a:ext cx="43053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0" name="Equation" r:id="rId6" imgW="1434960" imgH="672840" progId="Equation.3">
                  <p:embed/>
                </p:oleObj>
              </mc:Choice>
              <mc:Fallback>
                <p:oleObj name="Equation" r:id="rId6" imgW="1434960" imgH="672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4305300" cy="20193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876800" y="2362200"/>
            <a:ext cx="39624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These are all true.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Geometrically this means we have three planes that intersect at a point, a unique solution.</a:t>
            </a:r>
          </a:p>
        </p:txBody>
      </p:sp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57600"/>
            <a:ext cx="3889375" cy="354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3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200"/>
            <a:ext cx="9144000" cy="64202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Example 6: Use </a:t>
            </a:r>
            <a:r>
              <a:rPr lang="en-US" dirty="0"/>
              <a:t>row operations to solve the system.</a:t>
            </a:r>
          </a:p>
          <a:p>
            <a:pPr>
              <a:buFont typeface="Arial" charset="0"/>
              <a:buNone/>
            </a:pPr>
            <a:r>
              <a:rPr lang="en-US" dirty="0"/>
              <a:t>  </a:t>
            </a:r>
          </a:p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Interchange </a:t>
            </a:r>
            <a:r>
              <a:rPr lang="en-US" dirty="0">
                <a:solidFill>
                  <a:srgbClr val="FF0000"/>
                </a:solidFill>
              </a:rPr>
              <a:t>rows 1 and 2.</a:t>
            </a:r>
          </a:p>
          <a:p>
            <a:pPr>
              <a:buFont typeface="Arial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>
              <a:buFont typeface="Arial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US" dirty="0">
                <a:solidFill>
                  <a:srgbClr val="FF0000"/>
                </a:solidFill>
              </a:rPr>
              <a:t>Write the augmented matrix of the system.</a:t>
            </a:r>
          </a:p>
          <a:p>
            <a:pPr>
              <a:buFont typeface="Arial" charset="0"/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en-US" sz="2000" dirty="0"/>
          </a:p>
          <a:p>
            <a:pPr>
              <a:buFont typeface="Arial" charset="0"/>
              <a:buNone/>
            </a:pPr>
            <a:endParaRPr lang="en-US" sz="2000" dirty="0"/>
          </a:p>
        </p:txBody>
      </p:sp>
      <p:graphicFrame>
        <p:nvGraphicFramePr>
          <p:cNvPr id="4393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692918"/>
              </p:ext>
            </p:extLst>
          </p:nvPr>
        </p:nvGraphicFramePr>
        <p:xfrm>
          <a:off x="2743200" y="617537"/>
          <a:ext cx="2335213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1" name="Equation" r:id="rId4" imgW="1028520" imgH="660240" progId="Equation.DSMT4">
                  <p:embed/>
                </p:oleObj>
              </mc:Choice>
              <mc:Fallback>
                <p:oleObj name="Equation" r:id="rId4" imgW="102852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617537"/>
                        <a:ext cx="2335213" cy="150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954707"/>
              </p:ext>
            </p:extLst>
          </p:nvPr>
        </p:nvGraphicFramePr>
        <p:xfrm>
          <a:off x="1371600" y="5248275"/>
          <a:ext cx="2798763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2" name="Equation" r:id="rId6" imgW="1231560" imgH="711000" progId="Equation.DSMT4">
                  <p:embed/>
                </p:oleObj>
              </mc:Choice>
              <mc:Fallback>
                <p:oleObj name="Equation" r:id="rId6" imgW="12315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248275"/>
                        <a:ext cx="2798763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93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119446"/>
              </p:ext>
            </p:extLst>
          </p:nvPr>
        </p:nvGraphicFramePr>
        <p:xfrm>
          <a:off x="1524000" y="3148012"/>
          <a:ext cx="2335213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3" name="Equation" r:id="rId8" imgW="1028520" imgH="660240" progId="Equation.DSMT4">
                  <p:embed/>
                </p:oleObj>
              </mc:Choice>
              <mc:Fallback>
                <p:oleObj name="Equation" r:id="rId8" imgW="102852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148012"/>
                        <a:ext cx="2335213" cy="150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09" name="Text Box 13"/>
          <p:cNvSpPr txBox="1">
            <a:spLocks noChangeArrowheads="1"/>
          </p:cNvSpPr>
          <p:nvPr/>
        </p:nvSpPr>
        <p:spPr bwMode="auto">
          <a:xfrm>
            <a:off x="609600" y="2117725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4F32BD"/>
                </a:solidFill>
                <a:latin typeface="Arial" charset="0"/>
              </a:rPr>
              <a:t>Solution:</a:t>
            </a:r>
          </a:p>
        </p:txBody>
      </p:sp>
    </p:spTree>
    <p:extLst>
      <p:ext uri="{BB962C8B-B14F-4D97-AF65-F5344CB8AC3E}">
        <p14:creationId xmlns:p14="http://schemas.microsoft.com/office/powerpoint/2010/main" val="1962709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26" name="Object 6"/>
          <p:cNvGraphicFramePr>
            <a:graphicFrameLocks noChangeAspect="1"/>
          </p:cNvGraphicFramePr>
          <p:nvPr/>
        </p:nvGraphicFramePr>
        <p:xfrm>
          <a:off x="914400" y="1905000"/>
          <a:ext cx="4183063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6" name="Equation" r:id="rId4" imgW="1841400" imgH="711000" progId="Equation.DSMT4">
                  <p:embed/>
                </p:oleObj>
              </mc:Choice>
              <mc:Fallback>
                <p:oleObj name="Equation" r:id="rId4" imgW="18414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4183063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29" name="Object 9"/>
          <p:cNvGraphicFramePr>
            <a:graphicFrameLocks noChangeAspect="1"/>
          </p:cNvGraphicFramePr>
          <p:nvPr/>
        </p:nvGraphicFramePr>
        <p:xfrm>
          <a:off x="5410200" y="1981200"/>
          <a:ext cx="279717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7" name="Equation" r:id="rId6" imgW="1231560" imgH="711000" progId="Equation.DSMT4">
                  <p:embed/>
                </p:oleObj>
              </mc:Choice>
              <mc:Fallback>
                <p:oleObj name="Equation" r:id="rId6" imgW="12315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981200"/>
                        <a:ext cx="279717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30" name="Object 10"/>
          <p:cNvGraphicFramePr>
            <a:graphicFrameLocks noChangeAspect="1"/>
          </p:cNvGraphicFramePr>
          <p:nvPr/>
        </p:nvGraphicFramePr>
        <p:xfrm>
          <a:off x="914400" y="3810000"/>
          <a:ext cx="380682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8" name="Equation" r:id="rId8" imgW="1676160" imgH="711000" progId="Equation.DSMT4">
                  <p:embed/>
                </p:oleObj>
              </mc:Choice>
              <mc:Fallback>
                <p:oleObj name="Equation" r:id="rId8" imgW="16761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10000"/>
                        <a:ext cx="380682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31" name="Object 11"/>
          <p:cNvGraphicFramePr>
            <a:graphicFrameLocks noChangeAspect="1"/>
          </p:cNvGraphicFramePr>
          <p:nvPr/>
        </p:nvGraphicFramePr>
        <p:xfrm>
          <a:off x="5410200" y="3810000"/>
          <a:ext cx="2652713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29" name="Equation" r:id="rId10" imgW="1168200" imgH="711000" progId="Equation.DSMT4">
                  <p:embed/>
                </p:oleObj>
              </mc:Choice>
              <mc:Fallback>
                <p:oleObj name="Equation" r:id="rId10" imgW="11682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10000"/>
                        <a:ext cx="2652713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33" name="Rectangle 35"/>
          <p:cNvSpPr>
            <a:spLocks noChangeArrowheads="1"/>
          </p:cNvSpPr>
          <p:nvPr/>
        </p:nvSpPr>
        <p:spPr bwMode="auto">
          <a:xfrm>
            <a:off x="2743200" y="119718"/>
            <a:ext cx="64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Example 6 (cont’d</a:t>
            </a:r>
            <a:r>
              <a:rPr lang="en-US" sz="2800" dirty="0">
                <a:latin typeface="Arial" charset="0"/>
                <a:cs typeface="Arial" charset="0"/>
              </a:rPr>
              <a:t>)</a:t>
            </a:r>
            <a:endParaRPr lang="en-US" sz="2800" b="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173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8050213" cy="5181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441353" name="Object 9"/>
          <p:cNvGraphicFramePr>
            <a:graphicFrameLocks noChangeAspect="1"/>
          </p:cNvGraphicFramePr>
          <p:nvPr/>
        </p:nvGraphicFramePr>
        <p:xfrm>
          <a:off x="914400" y="1219200"/>
          <a:ext cx="322897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4" name="Equation" r:id="rId4" imgW="1422360" imgH="711000" progId="Equation.DSMT4">
                  <p:embed/>
                </p:oleObj>
              </mc:Choice>
              <mc:Fallback>
                <p:oleObj name="Equation" r:id="rId4" imgW="14223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19200"/>
                        <a:ext cx="322897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54" name="Object 10"/>
          <p:cNvGraphicFramePr>
            <a:graphicFrameLocks noChangeAspect="1"/>
          </p:cNvGraphicFramePr>
          <p:nvPr/>
        </p:nvGraphicFramePr>
        <p:xfrm>
          <a:off x="4967288" y="1143000"/>
          <a:ext cx="2652712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5" name="Equation" r:id="rId6" imgW="1168200" imgH="711000" progId="Equation.DSMT4">
                  <p:embed/>
                </p:oleObj>
              </mc:Choice>
              <mc:Fallback>
                <p:oleObj name="Equation" r:id="rId6" imgW="11682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288" y="1143000"/>
                        <a:ext cx="2652712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56" name="Object 12"/>
          <p:cNvGraphicFramePr>
            <a:graphicFrameLocks noChangeAspect="1"/>
          </p:cNvGraphicFramePr>
          <p:nvPr/>
        </p:nvGraphicFramePr>
        <p:xfrm>
          <a:off x="914400" y="2895600"/>
          <a:ext cx="386397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6" name="Equation" r:id="rId8" imgW="1701720" imgH="711000" progId="Equation.DSMT4">
                  <p:embed/>
                </p:oleObj>
              </mc:Choice>
              <mc:Fallback>
                <p:oleObj name="Equation" r:id="rId8" imgW="17017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95600"/>
                        <a:ext cx="386397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57" name="Object 13"/>
          <p:cNvGraphicFramePr>
            <a:graphicFrameLocks noChangeAspect="1"/>
          </p:cNvGraphicFramePr>
          <p:nvPr/>
        </p:nvGraphicFramePr>
        <p:xfrm>
          <a:off x="4967288" y="2895600"/>
          <a:ext cx="2652712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7" name="Equation" r:id="rId10" imgW="1168200" imgH="711000" progId="Equation.DSMT4">
                  <p:embed/>
                </p:oleObj>
              </mc:Choice>
              <mc:Fallback>
                <p:oleObj name="Equation" r:id="rId10" imgW="11682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288" y="2895600"/>
                        <a:ext cx="2652712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58" name="Object 14"/>
          <p:cNvGraphicFramePr>
            <a:graphicFrameLocks noChangeAspect="1"/>
          </p:cNvGraphicFramePr>
          <p:nvPr/>
        </p:nvGraphicFramePr>
        <p:xfrm>
          <a:off x="914400" y="4572000"/>
          <a:ext cx="3344863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8" name="Equation" r:id="rId12" imgW="1473120" imgH="711000" progId="Equation.DSMT4">
                  <p:embed/>
                </p:oleObj>
              </mc:Choice>
              <mc:Fallback>
                <p:oleObj name="Equation" r:id="rId12" imgW="147312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2000"/>
                        <a:ext cx="3344863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1359" name="Object 15"/>
          <p:cNvGraphicFramePr>
            <a:graphicFrameLocks noChangeAspect="1"/>
          </p:cNvGraphicFramePr>
          <p:nvPr/>
        </p:nvGraphicFramePr>
        <p:xfrm>
          <a:off x="4967288" y="4572000"/>
          <a:ext cx="250825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89" name="Equation" r:id="rId14" imgW="1104840" imgH="711000" progId="Equation.DSMT4">
                  <p:embed/>
                </p:oleObj>
              </mc:Choice>
              <mc:Fallback>
                <p:oleObj name="Equation" r:id="rId14" imgW="11048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288" y="4572000"/>
                        <a:ext cx="2508250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2743200" y="119718"/>
            <a:ext cx="64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Example 6 (cont’d</a:t>
            </a:r>
            <a:r>
              <a:rPr lang="en-US" sz="2800" dirty="0">
                <a:latin typeface="Arial" charset="0"/>
                <a:cs typeface="Arial" charset="0"/>
              </a:rPr>
              <a:t>)</a:t>
            </a:r>
            <a:endParaRPr lang="en-US" sz="2800" b="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125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41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41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41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4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41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41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8050213" cy="5181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442378" name="Object 10"/>
          <p:cNvGraphicFramePr>
            <a:graphicFrameLocks noChangeAspect="1"/>
          </p:cNvGraphicFramePr>
          <p:nvPr/>
        </p:nvGraphicFramePr>
        <p:xfrm>
          <a:off x="533400" y="914400"/>
          <a:ext cx="250825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8" name="Equation" r:id="rId4" imgW="1104840" imgH="711000" progId="Equation.DSMT4">
                  <p:embed/>
                </p:oleObj>
              </mc:Choice>
              <mc:Fallback>
                <p:oleObj name="Equation" r:id="rId4" imgW="11048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2508250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79" name="Text Box 11"/>
          <p:cNvSpPr txBox="1">
            <a:spLocks noChangeArrowheads="1"/>
          </p:cNvSpPr>
          <p:nvPr/>
        </p:nvSpPr>
        <p:spPr bwMode="auto">
          <a:xfrm>
            <a:off x="3657600" y="1050925"/>
            <a:ext cx="449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Arial" charset="0"/>
                <a:cs typeface="Arial" charset="0"/>
              </a:rPr>
              <a:t>This matrix gives the system</a:t>
            </a:r>
          </a:p>
        </p:txBody>
      </p:sp>
      <p:graphicFrame>
        <p:nvGraphicFramePr>
          <p:cNvPr id="442381" name="Object 13"/>
          <p:cNvGraphicFramePr>
            <a:graphicFrameLocks noChangeAspect="1"/>
          </p:cNvGraphicFramePr>
          <p:nvPr/>
        </p:nvGraphicFramePr>
        <p:xfrm>
          <a:off x="4800600" y="1600200"/>
          <a:ext cx="2220913" cy="181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9" name="Equation" r:id="rId6" imgW="977760" imgH="799920" progId="Equation.DSMT4">
                  <p:embed/>
                </p:oleObj>
              </mc:Choice>
              <mc:Fallback>
                <p:oleObj name="Equation" r:id="rId6" imgW="977760" imgH="799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600200"/>
                        <a:ext cx="2220913" cy="181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2382" name="Text Box 14"/>
          <p:cNvSpPr txBox="1">
            <a:spLocks noChangeArrowheads="1"/>
          </p:cNvSpPr>
          <p:nvPr/>
        </p:nvSpPr>
        <p:spPr bwMode="auto">
          <a:xfrm>
            <a:off x="611188" y="3671888"/>
            <a:ext cx="495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Arial" charset="0"/>
                <a:cs typeface="Arial" charset="0"/>
              </a:rPr>
              <a:t>Substitute 1 for </a:t>
            </a:r>
            <a:r>
              <a:rPr lang="en-US" b="0" i="1" dirty="0">
                <a:solidFill>
                  <a:srgbClr val="FF0000"/>
                </a:solidFill>
                <a:latin typeface="Arial" charset="0"/>
                <a:cs typeface="Arial" charset="0"/>
              </a:rPr>
              <a:t>z </a:t>
            </a:r>
            <a:r>
              <a:rPr lang="en-US" b="0" dirty="0">
                <a:solidFill>
                  <a:srgbClr val="FF0000"/>
                </a:solidFill>
                <a:latin typeface="Arial" charset="0"/>
                <a:cs typeface="Arial" charset="0"/>
              </a:rPr>
              <a:t>in the second equation. </a:t>
            </a:r>
          </a:p>
        </p:txBody>
      </p:sp>
      <p:graphicFrame>
        <p:nvGraphicFramePr>
          <p:cNvPr id="442383" name="Object 15"/>
          <p:cNvGraphicFramePr>
            <a:graphicFrameLocks noChangeAspect="1"/>
          </p:cNvGraphicFramePr>
          <p:nvPr/>
        </p:nvGraphicFramePr>
        <p:xfrm>
          <a:off x="1371600" y="4340225"/>
          <a:ext cx="20193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0" name="Equation" r:id="rId8" imgW="888840" imgH="393480" progId="Equation.DSMT4">
                  <p:embed/>
                </p:oleObj>
              </mc:Choice>
              <mc:Fallback>
                <p:oleObj name="Equation" r:id="rId8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40225"/>
                        <a:ext cx="201930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4" name="Object 16"/>
          <p:cNvGraphicFramePr>
            <a:graphicFrameLocks noChangeAspect="1"/>
          </p:cNvGraphicFramePr>
          <p:nvPr/>
        </p:nvGraphicFramePr>
        <p:xfrm>
          <a:off x="2209800" y="5178425"/>
          <a:ext cx="10096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1" name="Equation" r:id="rId10" imgW="444240" imgH="203040" progId="Equation.DSMT4">
                  <p:embed/>
                </p:oleObj>
              </mc:Choice>
              <mc:Fallback>
                <p:oleObj name="Equation" r:id="rId10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178425"/>
                        <a:ext cx="10096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2743200" y="119718"/>
            <a:ext cx="64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Example 6 (cont’d</a:t>
            </a:r>
            <a:r>
              <a:rPr lang="en-US" sz="2800" dirty="0">
                <a:latin typeface="Arial" charset="0"/>
                <a:cs typeface="Arial" charset="0"/>
              </a:rPr>
              <a:t>)</a:t>
            </a:r>
            <a:endParaRPr lang="en-US" sz="2800" b="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979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4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9" grpId="0"/>
      <p:bldP spid="44238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8050213" cy="5181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43400" name="Text Box 8"/>
          <p:cNvSpPr txBox="1">
            <a:spLocks noChangeArrowheads="1"/>
          </p:cNvSpPr>
          <p:nvPr/>
        </p:nvSpPr>
        <p:spPr bwMode="auto">
          <a:xfrm>
            <a:off x="611188" y="4648200"/>
            <a:ext cx="6019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Arial" charset="0"/>
                <a:cs typeface="Arial" charset="0"/>
              </a:rPr>
              <a:t>The solution </a:t>
            </a:r>
            <a:r>
              <a:rPr lang="en-US" b="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is (</a:t>
            </a:r>
            <a:r>
              <a:rPr lang="en-US" b="0" dirty="0">
                <a:solidFill>
                  <a:srgbClr val="FF0000"/>
                </a:solidFill>
                <a:latin typeface="Arial" charset="0"/>
                <a:cs typeface="Arial" charset="0"/>
              </a:rPr>
              <a:t>2, – 2, 1</a:t>
            </a:r>
            <a:r>
              <a:rPr lang="en-US" b="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). </a:t>
            </a:r>
            <a:endParaRPr lang="en-US" b="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443404" name="Text Box 12"/>
          <p:cNvSpPr txBox="1">
            <a:spLocks noChangeArrowheads="1"/>
          </p:cNvSpPr>
          <p:nvPr/>
        </p:nvSpPr>
        <p:spPr bwMode="auto">
          <a:xfrm>
            <a:off x="609600" y="839788"/>
            <a:ext cx="7620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Arial" charset="0"/>
                <a:cs typeface="Arial" charset="0"/>
              </a:rPr>
              <a:t>Substitute </a:t>
            </a:r>
            <a:r>
              <a:rPr lang="en-US" b="0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2 for </a:t>
            </a:r>
            <a:r>
              <a:rPr lang="en-US" b="0" i="1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y </a:t>
            </a:r>
            <a:r>
              <a:rPr lang="en-US" b="0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and</a:t>
            </a:r>
            <a:r>
              <a:rPr lang="en-US" b="0" dirty="0">
                <a:solidFill>
                  <a:srgbClr val="FF0000"/>
                </a:solidFill>
                <a:latin typeface="Arial" charset="0"/>
                <a:cs typeface="Arial" charset="0"/>
              </a:rPr>
              <a:t>1 for </a:t>
            </a:r>
            <a:r>
              <a:rPr lang="en-US" b="0" i="1" dirty="0">
                <a:solidFill>
                  <a:srgbClr val="FF0000"/>
                </a:solidFill>
                <a:latin typeface="Arial" charset="0"/>
                <a:cs typeface="Arial" charset="0"/>
              </a:rPr>
              <a:t>z </a:t>
            </a:r>
            <a:r>
              <a:rPr lang="en-US" b="0" dirty="0">
                <a:solidFill>
                  <a:srgbClr val="FF0000"/>
                </a:solidFill>
                <a:latin typeface="Arial" charset="0"/>
                <a:cs typeface="Arial" charset="0"/>
              </a:rPr>
              <a:t>in the first equation. </a:t>
            </a:r>
          </a:p>
        </p:txBody>
      </p:sp>
      <p:graphicFrame>
        <p:nvGraphicFramePr>
          <p:cNvPr id="443405" name="Object 13"/>
          <p:cNvGraphicFramePr>
            <a:graphicFrameLocks noChangeAspect="1"/>
          </p:cNvGraphicFramePr>
          <p:nvPr/>
        </p:nvGraphicFramePr>
        <p:xfrm>
          <a:off x="2971800" y="1600200"/>
          <a:ext cx="227806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7" name="Equation" r:id="rId4" imgW="1002960" imgH="431640" progId="Equation.DSMT4">
                  <p:embed/>
                </p:oleObj>
              </mc:Choice>
              <mc:Fallback>
                <p:oleObj name="Equation" r:id="rId4" imgW="10029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600200"/>
                        <a:ext cx="227806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3406" name="Object 14"/>
          <p:cNvGraphicFramePr>
            <a:graphicFrameLocks noChangeAspect="1"/>
          </p:cNvGraphicFramePr>
          <p:nvPr/>
        </p:nvGraphicFramePr>
        <p:xfrm>
          <a:off x="3986213" y="2743200"/>
          <a:ext cx="12700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8" name="Equation" r:id="rId6" imgW="558720" imgH="177480" progId="Equation.DSMT4">
                  <p:embed/>
                </p:oleObj>
              </mc:Choice>
              <mc:Fallback>
                <p:oleObj name="Equation" r:id="rId6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213" y="2743200"/>
                        <a:ext cx="12700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3407" name="Object 15"/>
          <p:cNvGraphicFramePr>
            <a:graphicFrameLocks noChangeAspect="1"/>
          </p:cNvGraphicFramePr>
          <p:nvPr/>
        </p:nvGraphicFramePr>
        <p:xfrm>
          <a:off x="4448175" y="3254375"/>
          <a:ext cx="8096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9" name="Equation" r:id="rId8" imgW="355320" imgH="177480" progId="Equation.DSMT4">
                  <p:embed/>
                </p:oleObj>
              </mc:Choice>
              <mc:Fallback>
                <p:oleObj name="Equation" r:id="rId8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3254375"/>
                        <a:ext cx="8096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2743200" y="119718"/>
            <a:ext cx="64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800" dirty="0" smtClean="0">
                <a:latin typeface="Arial" charset="0"/>
                <a:cs typeface="Arial" charset="0"/>
              </a:rPr>
              <a:t>Example 6 (cont’d</a:t>
            </a:r>
            <a:r>
              <a:rPr lang="en-US" sz="2800" dirty="0">
                <a:latin typeface="Arial" charset="0"/>
                <a:cs typeface="Arial" charset="0"/>
              </a:rPr>
              <a:t>)</a:t>
            </a:r>
            <a:endParaRPr lang="en-US" sz="2800" b="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1612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4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400" grpId="0"/>
      <p:bldP spid="44340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4.4 Practice and Apply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0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036832"/>
            <a:ext cx="8050212" cy="246836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None/>
            </a:pPr>
            <a:endParaRPr lang="en-US" sz="2000" dirty="0"/>
          </a:p>
          <a:p>
            <a:pPr>
              <a:buFont typeface="Arial" charset="0"/>
              <a:buNone/>
            </a:pPr>
            <a:r>
              <a:rPr lang="en-US" sz="2000" dirty="0"/>
              <a:t> </a:t>
            </a:r>
          </a:p>
          <a:p>
            <a:pPr>
              <a:buFont typeface="Arial" charset="0"/>
              <a:buNone/>
            </a:pPr>
            <a:r>
              <a:rPr lang="en-US" sz="2000" dirty="0"/>
              <a:t>				</a:t>
            </a:r>
          </a:p>
          <a:p>
            <a:pPr>
              <a:buFont typeface="Arial" charset="0"/>
              <a:buNone/>
            </a:pPr>
            <a:endParaRPr lang="en-US" sz="2000" dirty="0"/>
          </a:p>
          <a:p>
            <a:pPr>
              <a:buFont typeface="Arial" charset="0"/>
              <a:buNone/>
            </a:pPr>
            <a:endParaRPr lang="en-US" sz="2000" dirty="0"/>
          </a:p>
          <a:p>
            <a:pPr>
              <a:buFont typeface="Arial" charset="0"/>
              <a:buNone/>
            </a:pPr>
            <a:r>
              <a:rPr lang="en-US" dirty="0">
                <a:solidFill>
                  <a:srgbClr val="FF0000"/>
                </a:solidFill>
              </a:rPr>
              <a:t>Write the augmented matrix.</a:t>
            </a:r>
            <a:endParaRPr lang="en-US" dirty="0"/>
          </a:p>
        </p:txBody>
      </p:sp>
      <p:graphicFrame>
        <p:nvGraphicFramePr>
          <p:cNvPr id="444421" name="Object 5"/>
          <p:cNvGraphicFramePr>
            <a:graphicFrameLocks noChangeAspect="1"/>
          </p:cNvGraphicFramePr>
          <p:nvPr/>
        </p:nvGraphicFramePr>
        <p:xfrm>
          <a:off x="609600" y="1295400"/>
          <a:ext cx="184467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6" name="Equation" r:id="rId4" imgW="812520" imgH="431640" progId="Equation.DSMT4">
                  <p:embed/>
                </p:oleObj>
              </mc:Choice>
              <mc:Fallback>
                <p:oleObj name="Equation" r:id="rId4" imgW="8125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184467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5" name="Object 9"/>
          <p:cNvGraphicFramePr>
            <a:graphicFrameLocks noChangeAspect="1"/>
          </p:cNvGraphicFramePr>
          <p:nvPr/>
        </p:nvGraphicFramePr>
        <p:xfrm>
          <a:off x="1295400" y="3810000"/>
          <a:ext cx="19304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7" name="Equation" r:id="rId6" imgW="850680" imgH="457200" progId="Equation.DSMT4">
                  <p:embed/>
                </p:oleObj>
              </mc:Choice>
              <mc:Fallback>
                <p:oleObj name="Equation" r:id="rId6" imgW="8506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0"/>
                        <a:ext cx="193040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6" name="Object 10"/>
          <p:cNvGraphicFramePr>
            <a:graphicFrameLocks noChangeAspect="1"/>
          </p:cNvGraphicFramePr>
          <p:nvPr/>
        </p:nvGraphicFramePr>
        <p:xfrm>
          <a:off x="1295400" y="4953000"/>
          <a:ext cx="31400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8" name="Equation" r:id="rId8" imgW="1384200" imgH="457200" progId="Equation.DSMT4">
                  <p:embed/>
                </p:oleObj>
              </mc:Choice>
              <mc:Fallback>
                <p:oleObj name="Equation" r:id="rId8" imgW="1384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953000"/>
                        <a:ext cx="314007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4427" name="Object 11"/>
          <p:cNvGraphicFramePr>
            <a:graphicFrameLocks noChangeAspect="1"/>
          </p:cNvGraphicFramePr>
          <p:nvPr/>
        </p:nvGraphicFramePr>
        <p:xfrm>
          <a:off x="4724400" y="4953000"/>
          <a:ext cx="17272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9" name="Equation" r:id="rId10" imgW="761760" imgH="457200" progId="Equation.DSMT4">
                  <p:embed/>
                </p:oleObj>
              </mc:Choice>
              <mc:Fallback>
                <p:oleObj name="Equation" r:id="rId10" imgW="7617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953000"/>
                        <a:ext cx="172720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4432" name="Text Box 16"/>
          <p:cNvSpPr txBox="1">
            <a:spLocks noChangeArrowheads="1"/>
          </p:cNvSpPr>
          <p:nvPr/>
        </p:nvSpPr>
        <p:spPr bwMode="auto">
          <a:xfrm>
            <a:off x="609600" y="24384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4F32BD"/>
                </a:solidFill>
                <a:latin typeface="Arial" charset="0"/>
              </a:rPr>
              <a:t>Solution:</a:t>
            </a:r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76200" y="112693"/>
            <a:ext cx="9067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/>
          <a:p>
            <a:r>
              <a:rPr lang="en-US" sz="2800" dirty="0" smtClean="0">
                <a:latin typeface="Arial" charset="0"/>
                <a:cs typeface="Arial" charset="0"/>
              </a:rPr>
              <a:t>Example 7: </a:t>
            </a:r>
            <a:r>
              <a:rPr lang="en-US" sz="2800" dirty="0"/>
              <a:t>Use row operations to solve the system.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800" b="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9601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32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839788"/>
            <a:ext cx="8050212" cy="51891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Font typeface="Arial" charset="0"/>
              <a:buNone/>
            </a:pPr>
            <a:r>
              <a:rPr lang="en-US" sz="3600" dirty="0">
                <a:solidFill>
                  <a:srgbClr val="FF0000"/>
                </a:solidFill>
              </a:rPr>
              <a:t>The matrix gives the system</a:t>
            </a:r>
          </a:p>
          <a:p>
            <a:pPr marL="0" indent="0">
              <a:buFont typeface="Arial" charset="0"/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US" sz="3600" dirty="0">
                <a:solidFill>
                  <a:srgbClr val="FF0000"/>
                </a:solidFill>
              </a:rPr>
              <a:t>The false statement indicates that the system is inconsistent and has no solution.</a:t>
            </a:r>
          </a:p>
          <a:p>
            <a:pPr marL="0" indent="0">
              <a:buFont typeface="Arial" charset="0"/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US" sz="3600" dirty="0">
                <a:solidFill>
                  <a:srgbClr val="FF0000"/>
                </a:solidFill>
              </a:rPr>
              <a:t>The solution set is </a:t>
            </a:r>
            <a:r>
              <a:rPr lang="en-US" sz="3600" dirty="0">
                <a:solidFill>
                  <a:srgbClr val="FF0000"/>
                </a:solidFill>
                <a:sym typeface="Symbol" pitchFamily="18" charset="2"/>
              </a:rPr>
              <a:t>.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4454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307687"/>
              </p:ext>
            </p:extLst>
          </p:nvPr>
        </p:nvGraphicFramePr>
        <p:xfrm>
          <a:off x="2895600" y="1590675"/>
          <a:ext cx="2637133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5" name="Equation" r:id="rId4" imgW="609480" imgH="406080" progId="Equation.DSMT4">
                  <p:embed/>
                </p:oleObj>
              </mc:Choice>
              <mc:Fallback>
                <p:oleObj name="Equation" r:id="rId4" imgW="6094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590675"/>
                        <a:ext cx="2637133" cy="176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76200" y="112693"/>
            <a:ext cx="9067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/>
          <a:p>
            <a:r>
              <a:rPr lang="en-US" sz="2800" dirty="0" smtClean="0">
                <a:latin typeface="Arial" charset="0"/>
                <a:cs typeface="Arial" charset="0"/>
              </a:rPr>
              <a:t>Example 7: </a:t>
            </a:r>
            <a:r>
              <a:rPr lang="en-US" sz="2800" dirty="0"/>
              <a:t>Use row operations to solve the system.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800" b="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4146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45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45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45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n-US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24200"/>
            <a:ext cx="91440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Some systems of linear equations can be solved in a few steps using substitution.</a:t>
            </a:r>
          </a:p>
          <a:p>
            <a:pPr marL="0" indent="0">
              <a:buNone/>
            </a:pPr>
            <a:r>
              <a:rPr lang="en-US" dirty="0" smtClean="0"/>
              <a:t>However, in the real world, most systems are very large and very complicated.</a:t>
            </a:r>
          </a:p>
          <a:p>
            <a:pPr marL="0" indent="0">
              <a:buNone/>
            </a:pPr>
            <a:r>
              <a:rPr lang="en-US" dirty="0" smtClean="0"/>
              <a:t>You can use matrix row operations to solve systems of linear equations that would be difficult or impossible to solve by substitution.</a:t>
            </a:r>
            <a:endParaRPr lang="en-US" dirty="0"/>
          </a:p>
        </p:txBody>
      </p:sp>
      <p:pic>
        <p:nvPicPr>
          <p:cNvPr id="49154" name="Picture 2" descr="https://encrypted-tbn1.gstatic.com/images?q=tbn:ANd9GcTJ1Vqp0fo6NWUKfpIQNzzvNgG9DJlHg5beaVHTQpXkI4HPQm5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09600"/>
            <a:ext cx="3657600" cy="256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72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8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886766"/>
            <a:ext cx="8050212" cy="25422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None/>
            </a:pPr>
            <a:endParaRPr lang="en-US" sz="2000" dirty="0"/>
          </a:p>
          <a:p>
            <a:pPr>
              <a:buFont typeface="Arial" charset="0"/>
              <a:buNone/>
            </a:pPr>
            <a:endParaRPr lang="en-US" sz="2000" dirty="0"/>
          </a:p>
          <a:p>
            <a:pPr>
              <a:buFont typeface="Arial" charset="0"/>
              <a:buNone/>
            </a:pPr>
            <a:r>
              <a:rPr lang="en-US" sz="2000" dirty="0"/>
              <a:t> </a:t>
            </a:r>
          </a:p>
          <a:p>
            <a:pPr>
              <a:buFont typeface="Arial" charset="0"/>
              <a:buNone/>
            </a:pPr>
            <a:r>
              <a:rPr lang="en-US" sz="2000" dirty="0"/>
              <a:t>				</a:t>
            </a:r>
          </a:p>
          <a:p>
            <a:pPr>
              <a:buFont typeface="Arial" charset="0"/>
              <a:buNone/>
            </a:pPr>
            <a:endParaRPr lang="en-US" sz="2800" dirty="0"/>
          </a:p>
          <a:p>
            <a:pPr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</a:rPr>
              <a:t>Write the augmented matrix.</a:t>
            </a:r>
          </a:p>
        </p:txBody>
      </p:sp>
      <p:graphicFrame>
        <p:nvGraphicFramePr>
          <p:cNvPr id="446470" name="Object 6"/>
          <p:cNvGraphicFramePr>
            <a:graphicFrameLocks noChangeAspect="1"/>
          </p:cNvGraphicFramePr>
          <p:nvPr/>
        </p:nvGraphicFramePr>
        <p:xfrm>
          <a:off x="609600" y="1228725"/>
          <a:ext cx="2046288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4" name="Equation" r:id="rId4" imgW="901440" imgH="431640" progId="Equation.DSMT4">
                  <p:embed/>
                </p:oleObj>
              </mc:Choice>
              <mc:Fallback>
                <p:oleObj name="Equation" r:id="rId4" imgW="9014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28725"/>
                        <a:ext cx="2046288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471" name="Object 7"/>
          <p:cNvGraphicFramePr>
            <a:graphicFrameLocks noChangeAspect="1"/>
          </p:cNvGraphicFramePr>
          <p:nvPr/>
        </p:nvGraphicFramePr>
        <p:xfrm>
          <a:off x="1066800" y="3657600"/>
          <a:ext cx="213201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5" name="Equation" r:id="rId6" imgW="939600" imgH="457200" progId="Equation.DSMT4">
                  <p:embed/>
                </p:oleObj>
              </mc:Choice>
              <mc:Fallback>
                <p:oleObj name="Equation" r:id="rId6" imgW="939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657600"/>
                        <a:ext cx="2132013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472" name="Object 8"/>
          <p:cNvGraphicFramePr>
            <a:graphicFrameLocks noChangeAspect="1"/>
          </p:cNvGraphicFramePr>
          <p:nvPr/>
        </p:nvGraphicFramePr>
        <p:xfrm>
          <a:off x="1066800" y="5029200"/>
          <a:ext cx="331311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6" name="Equation" r:id="rId8" imgW="1460160" imgH="457200" progId="Equation.DSMT4">
                  <p:embed/>
                </p:oleObj>
              </mc:Choice>
              <mc:Fallback>
                <p:oleObj name="Equation" r:id="rId8" imgW="1460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29200"/>
                        <a:ext cx="3313113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6473" name="Object 9"/>
          <p:cNvGraphicFramePr>
            <a:graphicFrameLocks noChangeAspect="1"/>
          </p:cNvGraphicFramePr>
          <p:nvPr/>
        </p:nvGraphicFramePr>
        <p:xfrm>
          <a:off x="4572000" y="5105400"/>
          <a:ext cx="17272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7" name="Equation" r:id="rId10" imgW="761760" imgH="457200" progId="Equation.DSMT4">
                  <p:embed/>
                </p:oleObj>
              </mc:Choice>
              <mc:Fallback>
                <p:oleObj name="Equation" r:id="rId10" imgW="7617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105400"/>
                        <a:ext cx="172720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6482" name="Text Box 18"/>
          <p:cNvSpPr txBox="1">
            <a:spLocks noChangeArrowheads="1"/>
          </p:cNvSpPr>
          <p:nvPr/>
        </p:nvSpPr>
        <p:spPr bwMode="auto">
          <a:xfrm>
            <a:off x="609600" y="24384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4F32BD"/>
                </a:solidFill>
                <a:latin typeface="Arial" charset="0"/>
              </a:rPr>
              <a:t>Solution:</a:t>
            </a:r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76200" y="112693"/>
            <a:ext cx="9067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/>
          <a:p>
            <a:r>
              <a:rPr lang="en-US" sz="2800" dirty="0" smtClean="0">
                <a:latin typeface="Arial" charset="0"/>
                <a:cs typeface="Arial" charset="0"/>
              </a:rPr>
              <a:t>Example 8: </a:t>
            </a:r>
            <a:r>
              <a:rPr lang="en-US" sz="2800" dirty="0"/>
              <a:t>Use row operations to solve the system.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800" b="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240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4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82" grpId="0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839788"/>
            <a:ext cx="8050212" cy="405649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</a:rPr>
              <a:t>The matrix gives the system</a:t>
            </a:r>
          </a:p>
          <a:p>
            <a:pPr>
              <a:buFont typeface="Arial" charset="0"/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pPr>
              <a:buFont typeface="Arial" charset="0"/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</a:rPr>
              <a:t>The true statement indicates that the system has </a:t>
            </a:r>
            <a:r>
              <a:rPr lang="en-US" sz="2800" dirty="0" smtClean="0">
                <a:solidFill>
                  <a:srgbClr val="FF0000"/>
                </a:solidFill>
              </a:rPr>
              <a:t>an infinite amount of solutions.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en-US" sz="2800" dirty="0">
                <a:solidFill>
                  <a:srgbClr val="FF0000"/>
                </a:solidFill>
              </a:rPr>
              <a:t>The solution set is {(</a:t>
            </a:r>
            <a:r>
              <a:rPr lang="en-US" sz="2800" i="1" dirty="0">
                <a:solidFill>
                  <a:srgbClr val="FF0000"/>
                </a:solidFill>
              </a:rPr>
              <a:t>x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i="1" dirty="0">
                <a:solidFill>
                  <a:srgbClr val="FF0000"/>
                </a:solidFill>
              </a:rPr>
              <a:t>y</a:t>
            </a:r>
            <a:r>
              <a:rPr lang="en-US" sz="2800" dirty="0">
                <a:solidFill>
                  <a:srgbClr val="FF0000"/>
                </a:solidFill>
              </a:rPr>
              <a:t>)| </a:t>
            </a:r>
            <a:r>
              <a:rPr lang="en-US" sz="2800" i="1" dirty="0">
                <a:solidFill>
                  <a:srgbClr val="FF0000"/>
                </a:solidFill>
              </a:rPr>
              <a:t>x</a:t>
            </a:r>
            <a:r>
              <a:rPr lang="en-US" sz="2800" dirty="0">
                <a:solidFill>
                  <a:srgbClr val="FF0000"/>
                </a:solidFill>
              </a:rPr>
              <a:t> – </a:t>
            </a:r>
            <a:r>
              <a:rPr lang="en-US" sz="2800" i="1" dirty="0">
                <a:solidFill>
                  <a:srgbClr val="FF0000"/>
                </a:solidFill>
              </a:rPr>
              <a:t>y</a:t>
            </a:r>
            <a:r>
              <a:rPr lang="en-US" sz="2800" dirty="0">
                <a:solidFill>
                  <a:srgbClr val="FF0000"/>
                </a:solidFill>
              </a:rPr>
              <a:t> = 2}</a:t>
            </a:r>
            <a:r>
              <a:rPr lang="en-US" sz="2800" i="1" dirty="0">
                <a:solidFill>
                  <a:srgbClr val="FF0000"/>
                </a:solidFill>
                <a:sym typeface="Symbol" pitchFamily="18" charset="2"/>
              </a:rPr>
              <a:t>.</a:t>
            </a:r>
            <a:endParaRPr lang="en-US" sz="2800" dirty="0"/>
          </a:p>
        </p:txBody>
      </p:sp>
      <p:graphicFrame>
        <p:nvGraphicFramePr>
          <p:cNvPr id="4474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996133"/>
              </p:ext>
            </p:extLst>
          </p:nvPr>
        </p:nvGraphicFramePr>
        <p:xfrm>
          <a:off x="2971800" y="1295400"/>
          <a:ext cx="2286000" cy="1525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3" name="Equation" r:id="rId4" imgW="609480" imgH="406080" progId="Equation.DSMT4">
                  <p:embed/>
                </p:oleObj>
              </mc:Choice>
              <mc:Fallback>
                <p:oleObj name="Equation" r:id="rId4" imgW="6094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295400"/>
                        <a:ext cx="2286000" cy="15257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76200" y="112693"/>
            <a:ext cx="9067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/>
          <a:p>
            <a:r>
              <a:rPr lang="en-US" sz="2800" dirty="0" smtClean="0">
                <a:latin typeface="Arial" charset="0"/>
                <a:cs typeface="Arial" charset="0"/>
              </a:rPr>
              <a:t>Example 8: </a:t>
            </a:r>
            <a:r>
              <a:rPr lang="en-US" sz="2800" dirty="0"/>
              <a:t>Use row operations to solve the system.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800" b="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91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47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47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47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47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2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/>
              <a:t>Video on Using Calculator to Solve a System of Equations using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114800"/>
          </a:xfrm>
        </p:spPr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www.youtube.com/watch?v=7e1uywDtOnc</a:t>
            </a:r>
            <a:endParaRPr lang="en-US" dirty="0" smtClean="0"/>
          </a:p>
          <a:p>
            <a:r>
              <a:rPr lang="en-US" dirty="0" smtClean="0"/>
              <a:t>(Start at 7:35)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25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Section 4.4 Graphing Calculator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3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Pg</a:t>
            </a:r>
            <a:r>
              <a:rPr lang="en-US" dirty="0" smtClean="0"/>
              <a:t> 196 Ex: </a:t>
            </a:r>
            <a:r>
              <a:rPr lang="en-US" smtClean="0"/>
              <a:t>26-31 </a:t>
            </a:r>
          </a:p>
          <a:p>
            <a:pPr marL="0" indent="0" algn="ctr">
              <a:buNone/>
            </a:pPr>
            <a:r>
              <a:rPr lang="en-US" smtClean="0"/>
              <a:t>(</a:t>
            </a:r>
            <a:r>
              <a:rPr lang="en-US" dirty="0" smtClean="0"/>
              <a:t>You can check your answers on the graphing calculators)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4.4 </a:t>
            </a:r>
            <a:r>
              <a:rPr lang="en-US" dirty="0" smtClean="0"/>
              <a:t>Quiz </a:t>
            </a:r>
            <a:r>
              <a:rPr lang="en-US" dirty="0" smtClean="0"/>
              <a:t>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2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u="sng" dirty="0" smtClean="0"/>
              <a:t>Back Substitution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90800"/>
            <a:ext cx="91440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 smtClean="0"/>
              <a:t>This involves solving for one variable first and working backwards to solve for the other variables.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648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81000"/>
            <a:ext cx="7772400" cy="1143000"/>
          </a:xfrm>
        </p:spPr>
        <p:txBody>
          <a:bodyPr/>
          <a:lstStyle/>
          <a:p>
            <a:r>
              <a:rPr lang="en-US" sz="4000" u="sng" dirty="0" smtClean="0"/>
              <a:t>Example 1:</a:t>
            </a:r>
            <a:endParaRPr lang="en-US" sz="40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381000"/>
                <a:ext cx="9144000" cy="4114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Solve the given system of equations using back substitution.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𝟓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𝒚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𝒛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𝟐𝟏</m:t>
                              </m:r>
                            </m:e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𝒛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=−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𝟗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 smtClean="0"/>
                  <a:t>Solution x = 2, y = 6, and z = -3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Write as (2, 6, -3)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381000"/>
                <a:ext cx="9144000" cy="4114800"/>
              </a:xfrm>
              <a:blipFill rotWithShape="0">
                <a:blip r:embed="rId3"/>
                <a:stretch>
                  <a:fillRect l="-1667" t="-2074" b="-53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787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81000"/>
            <a:ext cx="7772400" cy="1143000"/>
          </a:xfrm>
        </p:spPr>
        <p:txBody>
          <a:bodyPr/>
          <a:lstStyle/>
          <a:p>
            <a:r>
              <a:rPr lang="en-US" sz="3200" b="1" u="sng" dirty="0" smtClean="0"/>
              <a:t>Augmented Matrix</a:t>
            </a:r>
            <a:endParaRPr lang="en-US" sz="32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304800"/>
                <a:ext cx="9144000" cy="4114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Remember that a system of linear equations can be represented by a matrix equation: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𝒚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𝟓</m:t>
                            </m:r>
                          </m:e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𝒚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𝟑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𝒛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𝟐𝟏</m:t>
                            </m:r>
                          </m:e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𝟑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𝒛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=−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𝟗</m:t>
                            </m:r>
                          </m:e>
                        </m:eqArr>
                      </m:e>
                    </m:d>
                    <m:r>
                      <a:rPr lang="en-US" b="0" i="0" smtClean="0">
                        <a:latin typeface="Cambria Math"/>
                      </a:rPr>
                      <m:t>  −−−−→ 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1       1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eqArr>
                            </m:e>
                            <m:e>
                              <m:eqArr>
                                <m:eqArr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  −3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0        3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5</m:t>
                            </m:r>
                          </m:e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21</m:t>
                            </m:r>
                          </m:e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−9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 matrix equation has 3 different parts:</a:t>
                </a:r>
              </a:p>
              <a:p>
                <a:pPr marL="0" indent="0">
                  <a:buNone/>
                </a:pPr>
                <a:r>
                  <a:rPr lang="en-US" dirty="0" smtClean="0"/>
                  <a:t>		Coefficient Matrix 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1       1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eqArr>
                            </m:e>
                            <m:e>
                              <m:eqArr>
                                <m:eqArr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  −3</m:t>
                                  </m:r>
                                </m: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0        3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Variable Matrix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𝑧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            Constant Martix =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5</m:t>
                            </m:r>
                          </m:e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21</m:t>
                            </m:r>
                          </m:e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−9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304800"/>
                <a:ext cx="9144000" cy="4114800"/>
              </a:xfrm>
              <a:blipFill rotWithShape="0">
                <a:blip r:embed="rId3"/>
                <a:stretch>
                  <a:fillRect l="-1667" t="-2074" b="-59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193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239734"/>
              </p:ext>
            </p:extLst>
          </p:nvPr>
        </p:nvGraphicFramePr>
        <p:xfrm>
          <a:off x="2573337" y="765175"/>
          <a:ext cx="3522663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6" name="Equation" r:id="rId4" imgW="1143000" imgH="660240" progId="Equation.3">
                  <p:embed/>
                </p:oleObj>
              </mc:Choice>
              <mc:Fallback>
                <p:oleObj name="Equation" r:id="rId4" imgW="1143000" imgH="660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337" y="765175"/>
                        <a:ext cx="3522663" cy="2130425"/>
                      </a:xfrm>
                      <a:prstGeom prst="rect">
                        <a:avLst/>
                      </a:prstGeom>
                      <a:solidFill>
                        <a:srgbClr val="00CCFF"/>
                      </a:solidFill>
                      <a:ln w="28575">
                        <a:solidFill>
                          <a:srgbClr val="00339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1490663" y="4056063"/>
            <a:ext cx="6246812" cy="1949450"/>
            <a:chOff x="939" y="2555"/>
            <a:chExt cx="3935" cy="1228"/>
          </a:xfrm>
        </p:grpSpPr>
        <p:graphicFrame>
          <p:nvGraphicFramePr>
            <p:cNvPr id="16388" name="Object 4"/>
            <p:cNvGraphicFramePr>
              <a:graphicFrameLocks noChangeAspect="1"/>
            </p:cNvGraphicFramePr>
            <p:nvPr/>
          </p:nvGraphicFramePr>
          <p:xfrm>
            <a:off x="2661" y="2555"/>
            <a:ext cx="2213" cy="1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7" name="Equation" r:id="rId6" imgW="1269720" imgH="711000" progId="Equation.3">
                    <p:embed/>
                  </p:oleObj>
                </mc:Choice>
                <mc:Fallback>
                  <p:oleObj name="Equation" r:id="rId6" imgW="1269720" imgH="7110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1" y="2555"/>
                          <a:ext cx="2213" cy="1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939" y="2997"/>
              <a:ext cx="19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Coefficient matrix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72000" y="3429000"/>
            <a:ext cx="2362200" cy="14478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533400" y="457200"/>
          <a:ext cx="3522663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Equation" r:id="rId4" imgW="1143000" imgH="660240" progId="Equation.3">
                  <p:embed/>
                </p:oleObj>
              </mc:Choice>
              <mc:Fallback>
                <p:oleObj name="Equation" r:id="rId4" imgW="1143000" imgH="660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3522663" cy="2130425"/>
                      </a:xfrm>
                      <a:prstGeom prst="rect">
                        <a:avLst/>
                      </a:prstGeom>
                      <a:solidFill>
                        <a:srgbClr val="00CCFF"/>
                      </a:solidFill>
                      <a:ln w="28575">
                        <a:solidFill>
                          <a:srgbClr val="00339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572000" y="609600"/>
            <a:ext cx="4343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 dirty="0" smtClean="0">
                <a:solidFill>
                  <a:srgbClr val="800000"/>
                </a:solidFill>
                <a:latin typeface="Arial" charset="0"/>
              </a:rPr>
              <a:t>Augmented Matrix: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Contains the coefficient </a:t>
            </a:r>
            <a:r>
              <a:rPr lang="en-US" b="1" dirty="0">
                <a:solidFill>
                  <a:srgbClr val="800000"/>
                </a:solidFill>
                <a:latin typeface="Arial" charset="0"/>
              </a:rPr>
              <a:t>matrix and </a:t>
            </a: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the constant matrix. 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The </a:t>
            </a:r>
            <a:r>
              <a:rPr lang="en-US" b="1" dirty="0">
                <a:solidFill>
                  <a:srgbClr val="800000"/>
                </a:solidFill>
                <a:latin typeface="Arial" charset="0"/>
              </a:rPr>
              <a:t>constants are separated with a line.</a:t>
            </a:r>
          </a:p>
        </p:txBody>
      </p:sp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744537" y="3232150"/>
            <a:ext cx="7332663" cy="1949451"/>
            <a:chOff x="576" y="2900"/>
            <a:chExt cx="4619" cy="1228"/>
          </a:xfrm>
        </p:grpSpPr>
        <p:graphicFrame>
          <p:nvGraphicFramePr>
            <p:cNvPr id="1741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1441387"/>
                </p:ext>
              </p:extLst>
            </p:nvPr>
          </p:nvGraphicFramePr>
          <p:xfrm>
            <a:off x="2406" y="2900"/>
            <a:ext cx="2789" cy="1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5" name="Equation" r:id="rId6" imgW="1600200" imgH="711000" progId="Equation.3">
                    <p:embed/>
                  </p:oleObj>
                </mc:Choice>
                <mc:Fallback>
                  <p:oleObj name="Equation" r:id="rId6" imgW="1600200" imgH="7110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6" y="2900"/>
                          <a:ext cx="2789" cy="1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576" y="3006"/>
              <a:ext cx="19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/>
                <a:t>Augmented matrix</a:t>
              </a:r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>
              <a:off x="4656" y="2928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52400" y="5288340"/>
            <a:ext cx="9220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Main Diagonal: The elements 3, 1, and -7.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We want to get a triangle of zeros below the main diagonal. When they are zero, we can solve by back substitution.</a:t>
            </a:r>
            <a:endParaRPr lang="en-US" b="1" dirty="0">
              <a:solidFill>
                <a:srgbClr val="8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464840"/>
              </p:ext>
            </p:extLst>
          </p:nvPr>
        </p:nvGraphicFramePr>
        <p:xfrm>
          <a:off x="152400" y="4575175"/>
          <a:ext cx="2700337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4" name="Equation" r:id="rId4" imgW="876240" imgH="660240" progId="Equation.3">
                  <p:embed/>
                </p:oleObj>
              </mc:Choice>
              <mc:Fallback>
                <p:oleObj name="Equation" r:id="rId4" imgW="8762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575175"/>
                        <a:ext cx="2700337" cy="2130425"/>
                      </a:xfrm>
                      <a:prstGeom prst="rect">
                        <a:avLst/>
                      </a:prstGeom>
                      <a:solidFill>
                        <a:srgbClr val="00CCFF"/>
                      </a:solidFill>
                      <a:ln w="28575">
                        <a:solidFill>
                          <a:srgbClr val="00339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0" y="0"/>
            <a:ext cx="891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Example 2: Solve the augmented matrix.</a:t>
            </a:r>
            <a:endParaRPr lang="en-US" b="1" dirty="0">
              <a:solidFill>
                <a:srgbClr val="800000"/>
              </a:solidFill>
              <a:latin typeface="Arial" charset="0"/>
            </a:endParaRPr>
          </a:p>
        </p:txBody>
      </p:sp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457200" y="649287"/>
            <a:ext cx="7467122" cy="1966913"/>
            <a:chOff x="576" y="2544"/>
            <a:chExt cx="4832" cy="1239"/>
          </a:xfrm>
        </p:grpSpPr>
        <p:graphicFrame>
          <p:nvGraphicFramePr>
            <p:cNvPr id="1741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0269433"/>
                </p:ext>
              </p:extLst>
            </p:nvPr>
          </p:nvGraphicFramePr>
          <p:xfrm>
            <a:off x="2401" y="2555"/>
            <a:ext cx="3007" cy="1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15" name="Equation" r:id="rId6" imgW="2641320" imgH="711000" progId="Equation.3">
                    <p:embed/>
                  </p:oleObj>
                </mc:Choice>
                <mc:Fallback>
                  <p:oleObj name="Equation" r:id="rId6" imgW="264132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1" y="2555"/>
                          <a:ext cx="3007" cy="1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576" y="3006"/>
              <a:ext cx="19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/>
                <a:t>Augmented matrix</a:t>
              </a:r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>
              <a:off x="4767" y="2544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0" y="2895600"/>
            <a:ext cx="9220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Main Diagonal: The elements 1, </a:t>
            </a:r>
            <a:r>
              <a:rPr lang="en-US" b="1" dirty="0">
                <a:solidFill>
                  <a:srgbClr val="800000"/>
                </a:solidFill>
                <a:latin typeface="Arial" charset="0"/>
              </a:rPr>
              <a:t>4</a:t>
            </a: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, and 3.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There is a triangle of zeros below the main diagonal.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00000"/>
                </a:solidFill>
                <a:latin typeface="Arial" charset="0"/>
              </a:rPr>
              <a:t>W</a:t>
            </a:r>
            <a:r>
              <a:rPr lang="en-US" b="1" dirty="0" smtClean="0">
                <a:solidFill>
                  <a:srgbClr val="800000"/>
                </a:solidFill>
                <a:latin typeface="Arial" charset="0"/>
              </a:rPr>
              <a:t>e CAN solve by back substitution.</a:t>
            </a:r>
            <a:endParaRPr lang="en-US" b="1" dirty="0">
              <a:solidFill>
                <a:srgbClr val="8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97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008A"/>
      </a:accent6>
      <a:hlink>
        <a:srgbClr val="00009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008A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008A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1337</Words>
  <Application>Microsoft Office PowerPoint</Application>
  <PresentationFormat>On-screen Show (4:3)</PresentationFormat>
  <Paragraphs>222</Paragraphs>
  <Slides>34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Default Design</vt:lpstr>
      <vt:lpstr>Equation</vt:lpstr>
      <vt:lpstr>Section 4.4</vt:lpstr>
      <vt:lpstr>Objectives</vt:lpstr>
      <vt:lpstr>Introduction:</vt:lpstr>
      <vt:lpstr>Back Substitution</vt:lpstr>
      <vt:lpstr>Example 1:</vt:lpstr>
      <vt:lpstr>Augmented Matrix</vt:lpstr>
      <vt:lpstr>PowerPoint Presentation</vt:lpstr>
      <vt:lpstr>PowerPoint Presentation</vt:lpstr>
      <vt:lpstr>PowerPoint Presentation</vt:lpstr>
      <vt:lpstr>PowerPoint Presentation</vt:lpstr>
      <vt:lpstr>Homework:</vt:lpstr>
      <vt:lpstr>PowerPoint Presentation</vt:lpstr>
      <vt:lpstr>PowerPoint Presentation</vt:lpstr>
      <vt:lpstr>Definition:</vt:lpstr>
      <vt:lpstr>Examples of Row Operations</vt:lpstr>
      <vt:lpstr>Examples of Row Operations (continued)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Homework:</vt:lpstr>
      <vt:lpstr>PowerPoint Presentation</vt:lpstr>
      <vt:lpstr>PowerPoint Presentation</vt:lpstr>
      <vt:lpstr>PowerPoint Presentation</vt:lpstr>
      <vt:lpstr>PowerPoint Presentation</vt:lpstr>
      <vt:lpstr>Video on Using Calculator to Solve a System of Equations using Matrices</vt:lpstr>
      <vt:lpstr>Homework:</vt:lpstr>
      <vt:lpstr>Homework: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Haider</dc:creator>
  <cp:lastModifiedBy>OXPS</cp:lastModifiedBy>
  <cp:revision>147</cp:revision>
  <dcterms:created xsi:type="dcterms:W3CDTF">2003-03-19T22:22:35Z</dcterms:created>
  <dcterms:modified xsi:type="dcterms:W3CDTF">2016-01-26T14:59:32Z</dcterms:modified>
</cp:coreProperties>
</file>