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59" r:id="rId4"/>
    <p:sldId id="260" r:id="rId5"/>
    <p:sldId id="257" r:id="rId6"/>
    <p:sldId id="258" r:id="rId7"/>
    <p:sldId id="262" r:id="rId8"/>
    <p:sldId id="264" r:id="rId9"/>
    <p:sldId id="263" r:id="rId10"/>
    <p:sldId id="261" r:id="rId11"/>
    <p:sldId id="265" r:id="rId12"/>
    <p:sldId id="268" r:id="rId13"/>
    <p:sldId id="278" r:id="rId14"/>
    <p:sldId id="275" r:id="rId15"/>
    <p:sldId id="276" r:id="rId16"/>
    <p:sldId id="269" r:id="rId17"/>
    <p:sldId id="271" r:id="rId18"/>
    <p:sldId id="272" r:id="rId19"/>
    <p:sldId id="273" r:id="rId20"/>
    <p:sldId id="274" r:id="rId21"/>
    <p:sldId id="280" r:id="rId22"/>
    <p:sldId id="281" r:id="rId23"/>
    <p:sldId id="282" r:id="rId24"/>
    <p:sldId id="283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5BB0-811B-4A1A-8EEF-5BB1CA5ADDF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7A38F-BA1B-47BC-A922-9970E23E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78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9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1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4C09C3-2A7C-44C7-B820-0239DA646B47}" type="slidenum">
              <a:rPr lang="en-CA" sz="1200" smtClean="0">
                <a:latin typeface="Tahoma" pitchFamily="34" charset="0"/>
              </a:rPr>
              <a:pPr eaLnBrk="1" hangingPunct="1"/>
              <a:t>12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889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4C09C3-2A7C-44C7-B820-0239DA646B47}" type="slidenum">
              <a:rPr lang="en-CA" sz="1200" smtClean="0">
                <a:latin typeface="Tahoma" pitchFamily="34" charset="0"/>
              </a:rPr>
              <a:pPr eaLnBrk="1" hangingPunct="1"/>
              <a:t>13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3240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8C5393-F949-4D90-B784-E8CC49D04BE2}" type="slidenum">
              <a:rPr lang="en-CA" sz="1200" smtClean="0">
                <a:latin typeface="Tahoma" pitchFamily="34" charset="0"/>
              </a:rPr>
              <a:pPr eaLnBrk="1" hangingPunct="1"/>
              <a:t>14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0511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5D5464-6E2C-474D-B50E-9DE0464DBA40}" type="slidenum">
              <a:rPr lang="en-CA" sz="1200" smtClean="0">
                <a:latin typeface="Tahoma" pitchFamily="34" charset="0"/>
              </a:rPr>
              <a:pPr eaLnBrk="1" hangingPunct="1"/>
              <a:t>15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7142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BA694F-658B-4DC2-A607-50AF0DBB5087}" type="slidenum">
              <a:rPr lang="en-CA" sz="1200" smtClean="0">
                <a:latin typeface="Tahoma" pitchFamily="34" charset="0"/>
              </a:rPr>
              <a:pPr eaLnBrk="1" hangingPunct="1"/>
              <a:t>16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9279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7329D6-F264-4282-AF8C-D072897F7F27}" type="slidenum">
              <a:rPr lang="en-CA" sz="1200" smtClean="0">
                <a:latin typeface="Tahoma" pitchFamily="34" charset="0"/>
              </a:rPr>
              <a:pPr eaLnBrk="1" hangingPunct="1"/>
              <a:t>17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8196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645A8C-C490-4A64-A12D-61E637429E1F}" type="slidenum">
              <a:rPr lang="en-CA" sz="1200" smtClean="0">
                <a:latin typeface="Tahoma" pitchFamily="34" charset="0"/>
              </a:rPr>
              <a:pPr eaLnBrk="1" hangingPunct="1"/>
              <a:t>18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NOTE:  In the textbook, on p. 164, they substitute in 300 (instead of 3).</a:t>
            </a:r>
          </a:p>
        </p:txBody>
      </p:sp>
    </p:spTree>
    <p:extLst>
      <p:ext uri="{BB962C8B-B14F-4D97-AF65-F5344CB8AC3E}">
        <p14:creationId xmlns:p14="http://schemas.microsoft.com/office/powerpoint/2010/main" val="1127937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E03F2-A5BB-41D7-9B7A-3D3B0D959505}" type="slidenum">
              <a:rPr lang="en-CA" sz="1200" smtClean="0">
                <a:latin typeface="Tahoma" pitchFamily="34" charset="0"/>
              </a:rPr>
              <a:pPr eaLnBrk="1" hangingPunct="1"/>
              <a:t>19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841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2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CFCC1-980C-4216-8B7D-41F1DA8DAB89}" type="slidenum">
              <a:rPr lang="en-CA" sz="1200" smtClean="0">
                <a:latin typeface="Tahoma" pitchFamily="34" charset="0"/>
              </a:rPr>
              <a:pPr eaLnBrk="1" hangingPunct="1"/>
              <a:t>20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5305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CCA6C-AAE5-467B-8391-BF7B562CE797}" type="slidenum">
              <a:rPr lang="en-CA" sz="1200" smtClean="0">
                <a:latin typeface="Tahoma" pitchFamily="34" charset="0"/>
              </a:rPr>
              <a:pPr eaLnBrk="1" hangingPunct="1"/>
              <a:t>21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3602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088993-250B-40F8-BC85-3056A1CB682E}" type="slidenum">
              <a:rPr lang="en-CA" sz="1200" smtClean="0">
                <a:latin typeface="Tahoma" pitchFamily="34" charset="0"/>
              </a:rPr>
              <a:pPr eaLnBrk="1" hangingPunct="1"/>
              <a:t>22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098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0DF36-4E73-4005-86E0-F58C8A30CA2C}" type="slidenum">
              <a:rPr lang="en-CA" sz="1200" smtClean="0">
                <a:latin typeface="Tahoma" pitchFamily="34" charset="0"/>
              </a:rPr>
              <a:pPr eaLnBrk="1" hangingPunct="1"/>
              <a:t>23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2081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DDEDD7-8DB8-4CC6-B546-F89F7C39FA72}" type="slidenum">
              <a:rPr lang="en-CA" sz="1200" smtClean="0">
                <a:latin typeface="Tahoma" pitchFamily="34" charset="0"/>
              </a:rPr>
              <a:pPr eaLnBrk="1" hangingPunct="1"/>
              <a:t>24</a:t>
            </a:fld>
            <a:endParaRPr lang="en-CA" sz="1200" smtClean="0">
              <a:latin typeface="Tahoma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9533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D6DFCC-5ABD-4F2B-A347-7A8C342871A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1704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C5AC51-E2BD-456E-9B60-C513F9D42DF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331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4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A38F-BA1B-47BC-A922-9970E23EF4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0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9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7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1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1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DF53-3DB6-421A-A408-248BDD532D8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E3618-B0CE-49F2-982A-A38F36C1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5.wmf"/><Relationship Id="rId17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image" Target="../media/image3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8.jpe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0.png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Section 5.5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355773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Quadratic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ZX489qH_Fkj-br58xd4UVEEhzByU3go6p4dCm3nxz1IbMkPJY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3886200" cy="444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5.5 Practice and Apply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for 5 minutes: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method do you prefer for solving quadratic equations: </a:t>
            </a:r>
          </a:p>
          <a:p>
            <a:pPr marL="0" indent="0" algn="ctr">
              <a:buNone/>
            </a:pPr>
            <a:r>
              <a:rPr lang="en-US" dirty="0"/>
              <a:t>C</a:t>
            </a:r>
            <a:r>
              <a:rPr lang="en-US" dirty="0" smtClean="0"/>
              <a:t>ompleting the Square or the Quadratic </a:t>
            </a:r>
            <a:r>
              <a:rPr lang="en-US" dirty="0"/>
              <a:t>F</a:t>
            </a:r>
            <a:r>
              <a:rPr lang="en-US" dirty="0" smtClean="0"/>
              <a:t>ormula?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EXPLAIN why you chose that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ChangeArrowheads="1"/>
          </p:cNvSpPr>
          <p:nvPr/>
        </p:nvSpPr>
        <p:spPr bwMode="auto">
          <a:xfrm>
            <a:off x="1524000" y="3352800"/>
            <a:ext cx="1981200" cy="99060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304800"/>
            <a:ext cx="8077200" cy="1905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14600" y="381000"/>
            <a:ext cx="42928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Example </a:t>
            </a:r>
            <a:r>
              <a:rPr lang="en-US" dirty="0" smtClean="0"/>
              <a:t>4: </a:t>
            </a:r>
            <a:r>
              <a:rPr lang="en-US" dirty="0"/>
              <a:t>A Classic Problem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6125" y="954088"/>
            <a:ext cx="8016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You have 40 feet of fence to enclose a rectangular garden along the side of a barn.  What is the maximum area that you can enclose?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762000" y="2743200"/>
            <a:ext cx="3505200" cy="609600"/>
          </a:xfrm>
          <a:prstGeom prst="rect">
            <a:avLst/>
          </a:prstGeom>
          <a:solidFill>
            <a:srgbClr val="FFE1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1927" name="Object 7"/>
          <p:cNvGraphicFramePr>
            <a:graphicFrameLocks noChangeAspect="1"/>
          </p:cNvGraphicFramePr>
          <p:nvPr/>
        </p:nvGraphicFramePr>
        <p:xfrm>
          <a:off x="1143000" y="3657600"/>
          <a:ext cx="2841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28416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28" name="Object 8"/>
          <p:cNvGraphicFramePr>
            <a:graphicFrameLocks noChangeAspect="1"/>
          </p:cNvGraphicFramePr>
          <p:nvPr/>
        </p:nvGraphicFramePr>
        <p:xfrm>
          <a:off x="3657600" y="3657600"/>
          <a:ext cx="2841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57600"/>
                        <a:ext cx="28416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29" name="Object 9"/>
          <p:cNvGraphicFramePr>
            <a:graphicFrameLocks noChangeAspect="1"/>
          </p:cNvGraphicFramePr>
          <p:nvPr/>
        </p:nvGraphicFramePr>
        <p:xfrm>
          <a:off x="1939925" y="4419600"/>
          <a:ext cx="11080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419600"/>
                        <a:ext cx="11080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0" name="Object 10"/>
          <p:cNvGraphicFramePr>
            <a:graphicFrameLocks noChangeAspect="1"/>
          </p:cNvGraphicFramePr>
          <p:nvPr/>
        </p:nvGraphicFramePr>
        <p:xfrm>
          <a:off x="4546600" y="2505075"/>
          <a:ext cx="21590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9" imgW="965200" imgH="254000" progId="Equation.DSMT4">
                  <p:embed/>
                </p:oleObj>
              </mc:Choice>
              <mc:Fallback>
                <p:oleObj name="Equation" r:id="rId9" imgW="965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2505075"/>
                        <a:ext cx="21590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1" name="Object 11"/>
          <p:cNvGraphicFramePr>
            <a:graphicFrameLocks noChangeAspect="1"/>
          </p:cNvGraphicFramePr>
          <p:nvPr/>
        </p:nvGraphicFramePr>
        <p:xfrm>
          <a:off x="4572000" y="3219450"/>
          <a:ext cx="1960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11" imgW="876300" imgH="203200" progId="Equation.DSMT4">
                  <p:embed/>
                </p:oleObj>
              </mc:Choice>
              <mc:Fallback>
                <p:oleObj name="Equation" r:id="rId11" imgW="876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19450"/>
                        <a:ext cx="19605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6" name="Object 16"/>
          <p:cNvGraphicFramePr>
            <a:graphicFrameLocks noChangeAspect="1"/>
          </p:cNvGraphicFramePr>
          <p:nvPr/>
        </p:nvGraphicFramePr>
        <p:xfrm>
          <a:off x="549275" y="6002338"/>
          <a:ext cx="15335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13" imgW="685502" imgH="177723" progId="Equation.DSMT4">
                  <p:embed/>
                </p:oleObj>
              </mc:Choice>
              <mc:Fallback>
                <p:oleObj name="Equation" r:id="rId13" imgW="685502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6002338"/>
                        <a:ext cx="15335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7" name="Object 17"/>
          <p:cNvGraphicFramePr>
            <a:graphicFrameLocks noChangeAspect="1"/>
          </p:cNvGraphicFramePr>
          <p:nvPr/>
        </p:nvGraphicFramePr>
        <p:xfrm>
          <a:off x="442913" y="5300663"/>
          <a:ext cx="8524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15" imgW="380835" imgH="139639" progId="Equation.DSMT4">
                  <p:embed/>
                </p:oleObj>
              </mc:Choice>
              <mc:Fallback>
                <p:oleObj name="Equation" r:id="rId15" imgW="380835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300663"/>
                        <a:ext cx="852487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945" name="Text Box 25" descr="Pink tissue paper"/>
          <p:cNvSpPr txBox="1">
            <a:spLocks noChangeArrowheads="1"/>
          </p:cNvSpPr>
          <p:nvPr/>
        </p:nvSpPr>
        <p:spPr bwMode="auto">
          <a:xfrm>
            <a:off x="3886200" y="4029075"/>
            <a:ext cx="5486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7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Keep in mind: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x </a:t>
            </a:r>
            <a:r>
              <a:rPr lang="en-US" dirty="0">
                <a:solidFill>
                  <a:srgbClr val="0000FF"/>
                </a:solidFill>
              </a:rPr>
              <a:t>cannot be negative or 0. 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x cannot be </a:t>
            </a:r>
            <a:r>
              <a:rPr lang="en-US" dirty="0">
                <a:solidFill>
                  <a:srgbClr val="0000FF"/>
                </a:solidFill>
                <a:cs typeface="Arial" charset="0"/>
              </a:rPr>
              <a:t>≥ 20 or we would get a negative length or a length equal to 0.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827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21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21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2" grpId="0" animBg="1"/>
      <p:bldP spid="7219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ChangeArrowheads="1"/>
          </p:cNvSpPr>
          <p:nvPr/>
        </p:nvSpPr>
        <p:spPr bwMode="auto">
          <a:xfrm>
            <a:off x="1524000" y="3352800"/>
            <a:ext cx="1981200" cy="99060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304800"/>
            <a:ext cx="8077200" cy="1905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14600" y="381000"/>
            <a:ext cx="42928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Example </a:t>
            </a:r>
            <a:r>
              <a:rPr lang="en-US" dirty="0" smtClean="0"/>
              <a:t>4: </a:t>
            </a:r>
            <a:r>
              <a:rPr lang="en-US" dirty="0"/>
              <a:t>A Classic Problem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6125" y="954088"/>
            <a:ext cx="8016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You have 40 feet of fence to enclose a rectangular garden along the side of a barn.  What is the maximum area that you can enclose?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762000" y="2743200"/>
            <a:ext cx="3505200" cy="609600"/>
          </a:xfrm>
          <a:prstGeom prst="rect">
            <a:avLst/>
          </a:prstGeom>
          <a:solidFill>
            <a:srgbClr val="FFE1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1927" name="Object 7"/>
          <p:cNvGraphicFramePr>
            <a:graphicFrameLocks noChangeAspect="1"/>
          </p:cNvGraphicFramePr>
          <p:nvPr/>
        </p:nvGraphicFramePr>
        <p:xfrm>
          <a:off x="1143000" y="3657600"/>
          <a:ext cx="2841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28416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28" name="Object 8"/>
          <p:cNvGraphicFramePr>
            <a:graphicFrameLocks noChangeAspect="1"/>
          </p:cNvGraphicFramePr>
          <p:nvPr/>
        </p:nvGraphicFramePr>
        <p:xfrm>
          <a:off x="3657600" y="3657600"/>
          <a:ext cx="2841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57600"/>
                        <a:ext cx="28416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29" name="Object 9"/>
          <p:cNvGraphicFramePr>
            <a:graphicFrameLocks noChangeAspect="1"/>
          </p:cNvGraphicFramePr>
          <p:nvPr/>
        </p:nvGraphicFramePr>
        <p:xfrm>
          <a:off x="1939925" y="4419600"/>
          <a:ext cx="11080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419600"/>
                        <a:ext cx="11080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0" name="Object 10"/>
          <p:cNvGraphicFramePr>
            <a:graphicFrameLocks noChangeAspect="1"/>
          </p:cNvGraphicFramePr>
          <p:nvPr/>
        </p:nvGraphicFramePr>
        <p:xfrm>
          <a:off x="4546600" y="2505075"/>
          <a:ext cx="21590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9" imgW="965200" imgH="254000" progId="Equation.DSMT4">
                  <p:embed/>
                </p:oleObj>
              </mc:Choice>
              <mc:Fallback>
                <p:oleObj name="Equation" r:id="rId9" imgW="965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2505075"/>
                        <a:ext cx="21590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1" name="Object 11"/>
          <p:cNvGraphicFramePr>
            <a:graphicFrameLocks noChangeAspect="1"/>
          </p:cNvGraphicFramePr>
          <p:nvPr/>
        </p:nvGraphicFramePr>
        <p:xfrm>
          <a:off x="4572000" y="3219450"/>
          <a:ext cx="1960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11" imgW="876300" imgH="203200" progId="Equation.DSMT4">
                  <p:embed/>
                </p:oleObj>
              </mc:Choice>
              <mc:Fallback>
                <p:oleObj name="Equation" r:id="rId11" imgW="876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19450"/>
                        <a:ext cx="19605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6" name="Object 16"/>
          <p:cNvGraphicFramePr>
            <a:graphicFrameLocks noChangeAspect="1"/>
          </p:cNvGraphicFramePr>
          <p:nvPr/>
        </p:nvGraphicFramePr>
        <p:xfrm>
          <a:off x="549275" y="6002338"/>
          <a:ext cx="15335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13" imgW="685502" imgH="177723" progId="Equation.DSMT4">
                  <p:embed/>
                </p:oleObj>
              </mc:Choice>
              <mc:Fallback>
                <p:oleObj name="Equation" r:id="rId13" imgW="685502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6002338"/>
                        <a:ext cx="15335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7" name="Object 17"/>
          <p:cNvGraphicFramePr>
            <a:graphicFrameLocks noChangeAspect="1"/>
          </p:cNvGraphicFramePr>
          <p:nvPr/>
        </p:nvGraphicFramePr>
        <p:xfrm>
          <a:off x="442913" y="5300663"/>
          <a:ext cx="8524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15" imgW="380835" imgH="139639" progId="Equation.DSMT4">
                  <p:embed/>
                </p:oleObj>
              </mc:Choice>
              <mc:Fallback>
                <p:oleObj name="Equation" r:id="rId15" imgW="380835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300663"/>
                        <a:ext cx="852487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945" name="Text Box 25" descr="Pink tissue paper"/>
          <p:cNvSpPr txBox="1">
            <a:spLocks noChangeArrowheads="1"/>
          </p:cNvSpPr>
          <p:nvPr/>
        </p:nvSpPr>
        <p:spPr bwMode="auto">
          <a:xfrm>
            <a:off x="4648200" y="3733800"/>
            <a:ext cx="449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7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u="sng" dirty="0" smtClean="0">
                <a:solidFill>
                  <a:srgbClr val="0000FF"/>
                </a:solidFill>
              </a:rPr>
              <a:t>Find the Maximum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Area = -2x² + 40x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x = -b/(2a)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x = -40/-4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x=10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Therefore, the width is 10ft and the length is 20ft.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The maximum area is 200ft²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22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1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1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1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1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1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1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1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1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1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1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3" name="Rectangle 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4" name="Rectangle 1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1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1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1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16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1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20" descr="Pink tissue paper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8697" name="Rectangle 25"/>
          <p:cNvSpPr>
            <a:spLocks noChangeArrowheads="1"/>
          </p:cNvSpPr>
          <p:nvPr/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A Strategy for Solving Maximum-Minimum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Problems: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14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1. Read the problem carefully.  Make a drawing.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2. Make a list of variables and constants, noting </a:t>
            </a:r>
            <a:r>
              <a:rPr lang="en-US" sz="2800" dirty="0" smtClean="0">
                <a:latin typeface="Times New Roman" pitchFamily="18" charset="0"/>
              </a:rPr>
              <a:t>what </a:t>
            </a:r>
            <a:r>
              <a:rPr lang="en-US" sz="2800" dirty="0">
                <a:latin typeface="Times New Roman" pitchFamily="18" charset="0"/>
              </a:rPr>
              <a:t>units are used.  Label the measurements on your drawing.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0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68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8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8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7" name="Rectangle 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1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1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1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1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16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17" descr="Pink tissue paper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2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22" descr="Pink tissue paper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24" descr="Pink tissue paper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9724" name="Rectangle 28"/>
          <p:cNvSpPr>
            <a:spLocks noChangeArrowheads="1"/>
          </p:cNvSpPr>
          <p:nvPr/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A Strategy for Solving Maximum-Minimum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Problems (concluded):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14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3. Translate the problem to an equation involving a quantity </a:t>
            </a:r>
            <a:r>
              <a:rPr lang="en-US" sz="2800" dirty="0" smtClean="0">
                <a:latin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</a:rPr>
              <a:t>be maximized or minimized.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4. Make sure the equation is in terms of one variable.  Use </a:t>
            </a:r>
            <a:r>
              <a:rPr lang="en-US" sz="2800" dirty="0">
                <a:latin typeface="Times New Roman" pitchFamily="18" charset="0"/>
              </a:rPr>
              <a:t>what you learned to determine the maximum or minimum </a:t>
            </a:r>
            <a:r>
              <a:rPr lang="en-US" sz="2800" dirty="0" smtClean="0">
                <a:latin typeface="Times New Roman" pitchFamily="18" charset="0"/>
              </a:rPr>
              <a:t>values.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0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9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69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9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Text Box 2"/>
          <p:cNvSpPr txBox="1">
            <a:spLocks noChangeArrowheads="1"/>
          </p:cNvSpPr>
          <p:nvPr/>
        </p:nvSpPr>
        <p:spPr bwMode="auto">
          <a:xfrm>
            <a:off x="0" y="-76200"/>
            <a:ext cx="82945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+mj-lt"/>
                <a:cs typeface="Times New Roman" pitchFamily="18" charset="0"/>
              </a:rPr>
              <a:t>Example </a:t>
            </a:r>
            <a:r>
              <a:rPr lang="en-US" dirty="0" smtClean="0">
                <a:latin typeface="+mj-lt"/>
                <a:cs typeface="Times New Roman" pitchFamily="18" charset="0"/>
              </a:rPr>
              <a:t>5: </a:t>
            </a:r>
            <a:r>
              <a:rPr lang="en-US" dirty="0">
                <a:latin typeface="+mj-lt"/>
                <a:cs typeface="Times New Roman" pitchFamily="18" charset="0"/>
              </a:rPr>
              <a:t>The sum of two nonnegative numbers is 20.  Find the </a:t>
            </a:r>
          </a:p>
          <a:p>
            <a:pPr eaLnBrk="1" hangingPunct="1"/>
            <a:r>
              <a:rPr lang="en-US" dirty="0">
                <a:latin typeface="+mj-lt"/>
                <a:cs typeface="Times New Roman" pitchFamily="18" charset="0"/>
              </a:rPr>
              <a:t>numbers if: </a:t>
            </a:r>
          </a:p>
          <a:p>
            <a:pPr marL="457200" indent="-457200" eaLnBrk="1" hangingPunct="1">
              <a:buAutoNum type="alphaLcParenBoth"/>
            </a:pPr>
            <a:r>
              <a:rPr lang="en-US" dirty="0">
                <a:latin typeface="+mj-lt"/>
                <a:cs typeface="Times New Roman" pitchFamily="18" charset="0"/>
              </a:rPr>
              <a:t>T</a:t>
            </a:r>
            <a:r>
              <a:rPr lang="en-US" dirty="0" smtClean="0">
                <a:latin typeface="+mj-lt"/>
                <a:cs typeface="Times New Roman" pitchFamily="18" charset="0"/>
              </a:rPr>
              <a:t>he </a:t>
            </a:r>
            <a:r>
              <a:rPr lang="en-US" dirty="0">
                <a:latin typeface="+mj-lt"/>
                <a:cs typeface="Times New Roman" pitchFamily="18" charset="0"/>
              </a:rPr>
              <a:t>sum of their squares is to be as </a:t>
            </a:r>
            <a:r>
              <a:rPr lang="en-US" dirty="0" smtClean="0">
                <a:latin typeface="+mj-lt"/>
                <a:cs typeface="Times New Roman" pitchFamily="18" charset="0"/>
              </a:rPr>
              <a:t>small </a:t>
            </a:r>
            <a:r>
              <a:rPr lang="en-US" dirty="0">
                <a:latin typeface="+mj-lt"/>
                <a:cs typeface="Times New Roman" pitchFamily="18" charset="0"/>
              </a:rPr>
              <a:t>as possible</a:t>
            </a:r>
            <a:r>
              <a:rPr lang="en-US" dirty="0" smtClean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eaLnBrk="1" hangingPunct="1">
              <a:buAutoNum type="alphaLcParenBoth"/>
            </a:pPr>
            <a:r>
              <a:rPr lang="en-US" dirty="0" smtClean="0">
                <a:latin typeface="+mj-lt"/>
                <a:cs typeface="Times New Roman" pitchFamily="18" charset="0"/>
              </a:rPr>
              <a:t>What is the smallest sum?</a:t>
            </a:r>
            <a:endParaRPr lang="en-US" dirty="0">
              <a:latin typeface="+mj-lt"/>
            </a:endParaRPr>
          </a:p>
        </p:txBody>
      </p:sp>
      <p:sp>
        <p:nvSpPr>
          <p:cNvPr id="769027" name="Text Box 3"/>
          <p:cNvSpPr txBox="1">
            <a:spLocks noChangeArrowheads="1"/>
          </p:cNvSpPr>
          <p:nvPr/>
        </p:nvSpPr>
        <p:spPr bwMode="auto">
          <a:xfrm>
            <a:off x="665163" y="1371600"/>
            <a:ext cx="774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11395"/>
                </a:solidFill>
              </a:rPr>
              <a:t>a) Let </a:t>
            </a:r>
            <a:r>
              <a:rPr lang="en-US" dirty="0">
                <a:solidFill>
                  <a:srgbClr val="011395"/>
                </a:solidFill>
              </a:rPr>
              <a:t>the two numbers be represented by x and 20 – x.</a:t>
            </a:r>
          </a:p>
        </p:txBody>
      </p:sp>
      <p:pic>
        <p:nvPicPr>
          <p:cNvPr id="769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4098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71600" y="2286000"/>
                <a:ext cx="57912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²+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400−20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²−40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+400</m:t>
                      </m:r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 smtClean="0"/>
                  <a:t>Find the minimum.</a:t>
                </a:r>
              </a:p>
              <a:p>
                <a:r>
                  <a:rPr lang="en-US" sz="2800" dirty="0" smtClean="0"/>
                  <a:t>x = -b/(2a)</a:t>
                </a:r>
              </a:p>
              <a:p>
                <a:r>
                  <a:rPr lang="en-US" sz="2800" dirty="0" smtClean="0"/>
                  <a:t>x = 40/4</a:t>
                </a:r>
              </a:p>
              <a:p>
                <a:r>
                  <a:rPr lang="en-US" sz="2800" dirty="0"/>
                  <a:t>x</a:t>
                </a:r>
                <a:r>
                  <a:rPr lang="en-US" sz="2800" dirty="0" smtClean="0"/>
                  <a:t> = 10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So the two numbers are 10 and 10. 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86000"/>
                <a:ext cx="5791200" cy="3539430"/>
              </a:xfrm>
              <a:prstGeom prst="rect">
                <a:avLst/>
              </a:prstGeom>
              <a:blipFill rotWithShape="1">
                <a:blip r:embed="rId4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0" y="5334000"/>
                <a:ext cx="9082936" cy="1862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300" dirty="0" smtClean="0">
                    <a:solidFill>
                      <a:srgbClr val="011395"/>
                    </a:solidFill>
                  </a:rPr>
                  <a:t>b) Plug in 10 for x in the original equation to find the sum of squares.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01139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300" b="0" i="1" smtClean="0">
                          <a:solidFill>
                            <a:srgbClr val="011395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300" b="0" i="1" smtClean="0">
                              <a:solidFill>
                                <a:srgbClr val="01139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300" b="0" i="1" smtClean="0">
                                  <a:solidFill>
                                    <a:srgbClr val="011395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b="0" i="1" smtClean="0">
                                  <a:solidFill>
                                    <a:srgbClr val="011395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sz="2300" b="0" i="1" smtClean="0">
                              <a:solidFill>
                                <a:srgbClr val="011395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300" b="0" i="1" smtClean="0">
                          <a:solidFill>
                            <a:srgbClr val="011395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300" b="0" i="1" smtClean="0">
                              <a:solidFill>
                                <a:srgbClr val="01139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300" b="0" i="1" smtClean="0">
                                  <a:solidFill>
                                    <a:srgbClr val="011395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b="0" i="1" smtClean="0">
                                  <a:solidFill>
                                    <a:srgbClr val="011395"/>
                                  </a:solidFill>
                                  <a:latin typeface="Cambria Math"/>
                                </a:rPr>
                                <m:t>20−10</m:t>
                              </m:r>
                            </m:e>
                          </m:d>
                        </m:e>
                        <m:sup>
                          <m:r>
                            <a:rPr lang="en-US" sz="2300" b="0" i="1" smtClean="0">
                              <a:solidFill>
                                <a:srgbClr val="011395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300" b="0" dirty="0" smtClean="0">
                  <a:solidFill>
                    <a:srgbClr val="011395"/>
                  </a:solidFill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01139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300" b="0" i="1" smtClean="0">
                          <a:solidFill>
                            <a:srgbClr val="011395"/>
                          </a:solidFill>
                          <a:latin typeface="Cambria Math"/>
                        </a:rPr>
                        <m:t>=100+100</m:t>
                      </m:r>
                    </m:oMath>
                  </m:oMathPara>
                </a14:m>
                <a:endParaRPr lang="en-US" sz="2300" b="0" dirty="0" smtClean="0">
                  <a:solidFill>
                    <a:srgbClr val="011395"/>
                  </a:solidFill>
                </a:endParaRPr>
              </a:p>
              <a:p>
                <a:pPr algn="ctr" eaLnBrk="1" hangingPunct="1"/>
                <a:r>
                  <a:rPr lang="en-US" sz="2300" b="1" dirty="0" smtClean="0">
                    <a:solidFill>
                      <a:srgbClr val="FF0000"/>
                    </a:solidFill>
                  </a:rPr>
                  <a:t>So the smallest sum is 200.</a:t>
                </a:r>
              </a:p>
              <a:p>
                <a:pPr eaLnBrk="1" hangingPunct="1"/>
                <a:endParaRPr lang="en-US" sz="2300" dirty="0">
                  <a:solidFill>
                    <a:srgbClr val="011395"/>
                  </a:solidFill>
                </a:endParaRPr>
              </a:p>
            </p:txBody>
          </p:sp>
        </mc:Choice>
        <mc:Fallback xmlns="">
          <p:sp>
            <p:nvSpPr>
              <p:cNvPr id="1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34000"/>
                <a:ext cx="9082936" cy="1862048"/>
              </a:xfrm>
              <a:prstGeom prst="rect">
                <a:avLst/>
              </a:prstGeom>
              <a:blipFill rotWithShape="1">
                <a:blip r:embed="rId5"/>
                <a:stretch>
                  <a:fillRect l="-940" t="-2295" r="-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33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6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" name="Rectangle 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1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1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1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1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1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1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16" descr="Pink tissue paper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17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18" descr="Pink tissue paper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19" descr="Pink tissue paper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2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3" name="Rectangle 21" descr="Pink tissue paper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4" name="Rectangle 2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5" name="Rectangle 2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6" name="Rectangle 27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7" name="Rectangle 29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8" name="Rectangle 31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9" name="Rectangle 34" descr="Pink tissue paper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0" name="Rectangle 36" descr="Pink tissue paper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1" name="Rectangle 38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2" name="Rectangle 40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58" name="Rectangle 42"/>
          <p:cNvSpPr>
            <a:spLocks noChangeArrowheads="1"/>
          </p:cNvSpPr>
          <p:nvPr/>
        </p:nvSpPr>
        <p:spPr bwMode="auto">
          <a:xfrm>
            <a:off x="0" y="-7620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6:  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A stereo manufacturer determines that </a:t>
            </a:r>
            <a:r>
              <a:rPr lang="en-US" sz="2800" dirty="0" smtClean="0">
                <a:latin typeface="Times New Roman" pitchFamily="18" charset="0"/>
              </a:rPr>
              <a:t>if he sells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units of 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a new stereo, the </a:t>
            </a:r>
            <a:r>
              <a:rPr lang="en-US" sz="2800" dirty="0" smtClean="0">
                <a:latin typeface="Times New Roman" pitchFamily="18" charset="0"/>
              </a:rPr>
              <a:t>total revenue will be: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The manufacturer also determines that the total cost of 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producing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units is given </a:t>
            </a:r>
            <a:r>
              <a:rPr lang="en-US" sz="2800" dirty="0" smtClean="0">
                <a:latin typeface="Times New Roman" pitchFamily="18" charset="0"/>
              </a:rPr>
              <a:t>by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Arial" charset="0"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a) </a:t>
            </a:r>
            <a:r>
              <a:rPr lang="en-US" sz="2800" dirty="0">
                <a:latin typeface="Times New Roman" pitchFamily="18" charset="0"/>
              </a:rPr>
              <a:t>Find the total profit </a:t>
            </a:r>
            <a:r>
              <a:rPr lang="en-US" sz="2800" i="1" dirty="0">
                <a:latin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).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Arial" charset="0"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b) </a:t>
            </a:r>
            <a:r>
              <a:rPr lang="en-US" sz="2800" dirty="0">
                <a:latin typeface="Times New Roman" pitchFamily="18" charset="0"/>
              </a:rPr>
              <a:t>How many units must the company produce and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Arial" charset="0"/>
              <a:buNone/>
            </a:pPr>
            <a:r>
              <a:rPr lang="en-US" sz="2800" dirty="0">
                <a:latin typeface="Times New Roman" pitchFamily="18" charset="0"/>
              </a:rPr>
              <a:t>		sell in order to maximize profit?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Arial" charset="0"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c) </a:t>
            </a:r>
            <a:r>
              <a:rPr lang="en-US" sz="2800" dirty="0">
                <a:latin typeface="Times New Roman" pitchFamily="18" charset="0"/>
              </a:rPr>
              <a:t>What is the maximum profit?</a:t>
            </a:r>
          </a:p>
          <a:p>
            <a:pPr marL="533400" indent="-533400">
              <a:spcBef>
                <a:spcPct val="10000"/>
              </a:spcBef>
              <a:buClr>
                <a:srgbClr val="CC0066"/>
              </a:buClr>
              <a:buSzPct val="60000"/>
              <a:buFont typeface="Arial" charset="0"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</a:p>
        </p:txBody>
      </p:sp>
      <p:sp>
        <p:nvSpPr>
          <p:cNvPr id="27674" name="Rectangle 45" descr="Pink tissue paper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6" name="Rectangle 47" descr="Pink tissue paper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" name="Picture 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3676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https://encrypted-tbn0.gstatic.com/images?q=tbn:ANd9GcR1-FYn6mRioHMU9O6gE_ny8jFwR0wOFtDQ6MwxHRuUeGZD5TT8B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582" y="4467224"/>
            <a:ext cx="2669393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267200" y="2372380"/>
            <a:ext cx="2808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C(x) = 3000 + 20x.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9964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4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74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4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74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74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74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74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74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748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5" name="Rectangle 4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6" name="Rectangle 4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4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4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4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4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46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47" descr="Pink tissue paper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3" name="Rectangle 4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4" name="Rectangle 49" descr="Pink tissue paper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5" name="Rectangle 50" descr="Pink tissue paper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6" name="Rectangle 5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7" name="Rectangle 52" descr="Pink tissue paper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8" name="Rectangle 5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9" name="Rectangle 5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0" name="Rectangle 5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1" name="Rectangle 56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2" name="Rectangle 58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3" name="Rectangle 60" descr="Pink tissue paper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4" name="Rectangle 61" descr="Pink tissue paper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5" name="Rectangle 62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6" name="Rectangle 64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7" name="Rectangle 67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8" name="Rectangle 6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5911" name="Rectangle 71"/>
          <p:cNvSpPr>
            <a:spLocks noChangeArrowheads="1"/>
          </p:cNvSpPr>
          <p:nvPr/>
        </p:nvSpPr>
        <p:spPr bwMode="auto">
          <a:xfrm>
            <a:off x="773113" y="1524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6 (continued):</a:t>
            </a:r>
            <a:r>
              <a:rPr lang="en-US" sz="2800" dirty="0">
                <a:latin typeface="Times New Roman" pitchFamily="18" charset="0"/>
              </a:rPr>
              <a:t> 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28700" name="Rectangle 7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01" name="Rectangle 76" descr="Pink tissue paper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75923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800225"/>
            <a:ext cx="5715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4" name="Picture 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422525"/>
            <a:ext cx="3486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5" name="Picture 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3100388"/>
            <a:ext cx="55245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6" name="Picture 8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3886200"/>
            <a:ext cx="451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52400"/>
            <a:ext cx="3676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695980"/>
            <a:ext cx="2686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C(x) = 3000 + 20x</a:t>
            </a:r>
            <a:endParaRPr lang="en-US" sz="2800" b="1" dirty="0"/>
          </a:p>
        </p:txBody>
      </p:sp>
      <p:pic>
        <p:nvPicPr>
          <p:cNvPr id="10249" name="Picture 9" descr="https://encrypted-tbn3.gstatic.com/images?q=tbn:ANd9GcSgPF6qkKQjIeVf6YavIGhlMdqkyIX0yFItQP8aHXz-U5UPQjaCB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4330700"/>
            <a:ext cx="2190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3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9" name="Rectangle 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1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1" name="Rectangle 1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1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Rectangle 1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1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Rectangle 1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6" name="Rectangle 16" descr="Pink tissue paper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17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8" name="Rectangle 18" descr="Pink tissue paper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9" name="Rectangle 19" descr="Pink tissue paper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0" name="Rectangle 20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1" name="Rectangle 21" descr="Pink tissue paper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2" name="Rectangle 2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3" name="Rectangle 23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4" name="Rectangle 24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5" name="Rectangle 25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6" name="Rectangle 26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7" name="Rectangle 27" descr="Pink tissue paper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8" name="Rectangle 28" descr="Pink tissue paper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9" name="Rectangle 29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0" name="Rectangle 30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1" name="Rectangle 31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2" name="Rectangle 3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3" name="Rectangle 3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7926" name="Rectangle 38"/>
              <p:cNvSpPr>
                <a:spLocks noChangeArrowheads="1"/>
              </p:cNvSpPr>
              <p:nvPr/>
            </p:nvSpPr>
            <p:spPr bwMode="auto">
              <a:xfrm>
                <a:off x="0" y="152400"/>
                <a:ext cx="9144000" cy="457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Ins="0"/>
              <a:lstStyle/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3000" b="1" dirty="0" smtClean="0">
                    <a:latin typeface="Times New Roman" pitchFamily="18" charset="0"/>
                  </a:rPr>
                  <a:t>Example 6 (continued):</a:t>
                </a:r>
                <a:r>
                  <a:rPr lang="en-US" sz="2800" dirty="0">
                    <a:latin typeface="Times New Roman" pitchFamily="18" charset="0"/>
                  </a:rPr>
                  <a:t>  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dirty="0">
                    <a:latin typeface="Times New Roman" pitchFamily="18" charset="0"/>
                  </a:rPr>
                  <a:t>b</a:t>
                </a:r>
                <a:r>
                  <a:rPr lang="en-US" sz="2800" dirty="0" smtClean="0">
                    <a:latin typeface="Times New Roman" pitchFamily="18" charset="0"/>
                  </a:rPr>
                  <a:t>)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b="0" dirty="0" smtClean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980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b="0" i="1" dirty="0" smtClean="0">
                  <a:latin typeface="Cambria Math"/>
                </a:endParaRPr>
              </a:p>
              <a:p>
                <a:pPr marL="342900" indent="-342900" algn="ctr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sz="2800" b="0" dirty="0" smtClean="0">
                    <a:latin typeface="Times New Roman" pitchFamily="18" charset="0"/>
                  </a:rPr>
                  <a:t>90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i="1" dirty="0" smtClean="0">
                    <a:latin typeface="Times New Roman" pitchFamily="18" charset="0"/>
                  </a:rPr>
                  <a:t>x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</a:rPr>
                  <a:t>= 490 yields a maximum.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dirty="0">
                    <a:latin typeface="Times New Roman" pitchFamily="18" charset="0"/>
                  </a:rPr>
                  <a:t>  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P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rofit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is maximized when 490 units are bought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and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sold.</a:t>
                </a:r>
              </a:p>
            </p:txBody>
          </p:sp>
        </mc:Choice>
        <mc:Fallback xmlns="">
          <p:sp>
            <p:nvSpPr>
              <p:cNvPr id="677926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52400"/>
                <a:ext cx="91440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1533" t="-1733" b="-330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25" name="Rectangle 41" descr="Pink tissue paper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6" name="Rectangle 43" descr="Pink tissue paper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77937" name="Picture 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61987"/>
            <a:ext cx="451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https://encrypted-tbn3.gstatic.com/images?q=tbn:ANd9GcQ3MVeFQiAJ7-WfYiV2qS5QaBPLh5TTOmg8HNEQztwLyPR6N97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9061"/>
            <a:ext cx="2647950" cy="235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3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7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7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7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79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79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79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quadratic formula to solve quadratic equations that model real-world situations.</a:t>
            </a:r>
          </a:p>
          <a:p>
            <a:endParaRPr lang="en-US" dirty="0"/>
          </a:p>
          <a:p>
            <a:r>
              <a:rPr lang="en-US" dirty="0" smtClean="0"/>
              <a:t>Use the axis of symmetry formula to find maximum or minimum values of quadratic equations that model real-world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0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6" name="Rectangle 4"/>
          <p:cNvSpPr>
            <a:spLocks noChangeArrowheads="1"/>
          </p:cNvSpPr>
          <p:nvPr/>
        </p:nvSpPr>
        <p:spPr bwMode="auto">
          <a:xfrm>
            <a:off x="0" y="31115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6 (concluded):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</a:rPr>
              <a:t>The maximum profit is given by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stereo manufacturer makes a maximum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profit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$237,100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when 490 units are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produced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and sold.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23" name="Rectangle 7" descr="Pink tissue paper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9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7892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71675"/>
            <a:ext cx="1609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892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43100"/>
            <a:ext cx="411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892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533650"/>
            <a:ext cx="1695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892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893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838200"/>
            <a:ext cx="451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https://encrypted-tbn3.gstatic.com/images?q=tbn:ANd9GcQDfR3pkjotAvdnHbzCt2P_xgJrd6slk1KO5pwQ5mn86MI2gqxX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9549"/>
            <a:ext cx="2286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6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7:</a:t>
            </a:r>
            <a:r>
              <a:rPr lang="en-US" sz="2800" dirty="0">
                <a:latin typeface="Times New Roman" pitchFamily="18" charset="0"/>
              </a:rPr>
              <a:t> 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theater determines that, at an admission price of $26, it averages 1000 people in attendance</a:t>
            </a:r>
            <a:r>
              <a:rPr lang="en-US" sz="2800" dirty="0" smtClean="0">
                <a:latin typeface="Times New Roman" pitchFamily="18" charset="0"/>
              </a:rPr>
              <a:t>.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imes New Roman" pitchFamily="18" charset="0"/>
              </a:rPr>
              <a:t>For every drop in price of $1, it gains 50 customers.  </a:t>
            </a:r>
            <a:endParaRPr lang="en-US" sz="2800" dirty="0" smtClean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Char char="n"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imes New Roman" pitchFamily="18" charset="0"/>
              </a:rPr>
              <a:t>Each customer spends an average of $4 on concessions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10000"/>
              </a:spcBef>
              <a:buClr>
                <a:srgbClr val="CC0066"/>
              </a:buClr>
              <a:buSzPct val="60000"/>
            </a:pPr>
            <a:r>
              <a:rPr lang="en-US" sz="2800" dirty="0" smtClean="0">
                <a:latin typeface="Times New Roman" pitchFamily="18" charset="0"/>
              </a:rPr>
              <a:t>a) What is the revenue function?</a:t>
            </a: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buClr>
                <a:srgbClr val="CC0066"/>
              </a:buClr>
              <a:buSzPct val="60000"/>
            </a:pPr>
            <a:r>
              <a:rPr lang="en-US" sz="2800" dirty="0" smtClean="0">
                <a:latin typeface="Times New Roman" pitchFamily="18" charset="0"/>
              </a:rPr>
              <a:t>b) What </a:t>
            </a:r>
            <a:r>
              <a:rPr lang="en-US" sz="2800" dirty="0">
                <a:latin typeface="Times New Roman" pitchFamily="18" charset="0"/>
              </a:rPr>
              <a:t>admission price should the theater charge in order to </a:t>
            </a:r>
            <a:r>
              <a:rPr lang="en-US" sz="2800" dirty="0" smtClean="0">
                <a:latin typeface="Times New Roman" pitchFamily="18" charset="0"/>
              </a:rPr>
              <a:t>  </a:t>
            </a:r>
          </a:p>
          <a:p>
            <a:pPr>
              <a:spcBef>
                <a:spcPct val="10000"/>
              </a:spcBef>
              <a:buClr>
                <a:srgbClr val="CC0066"/>
              </a:buClr>
              <a:buSzPct val="60000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   maximize </a:t>
            </a:r>
            <a:r>
              <a:rPr lang="en-US" sz="2800" dirty="0">
                <a:latin typeface="Times New Roman" pitchFamily="18" charset="0"/>
              </a:rPr>
              <a:t>total revenue</a:t>
            </a:r>
            <a:r>
              <a:rPr lang="en-US" sz="2800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10000"/>
              </a:spcBef>
              <a:buClr>
                <a:srgbClr val="CC0066"/>
              </a:buClr>
              <a:buSzPct val="60000"/>
            </a:pPr>
            <a:r>
              <a:rPr lang="en-US" sz="2800" dirty="0" smtClean="0">
                <a:latin typeface="Times New Roman" pitchFamily="18" charset="0"/>
              </a:rPr>
              <a:t>c)What is the maximum revenue?</a:t>
            </a: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41987" name="Picture 6" descr="Pink tissue 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228600"/>
            <a:ext cx="3081337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33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8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7 (continued):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Info: Admission price of $26 averages 1000 people. 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For every drop in price of $1, it gains 50 customers. 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Each customer spends an average of $4 on concessions.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a) Let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= the number of dollars by which the price of $26 should </a:t>
            </a:r>
            <a:r>
              <a:rPr lang="en-US" sz="2800" dirty="0" smtClean="0">
                <a:latin typeface="Times New Roman" pitchFamily="18" charset="0"/>
              </a:rPr>
              <a:t>be </a:t>
            </a:r>
            <a:r>
              <a:rPr lang="en-US" sz="2800" dirty="0">
                <a:latin typeface="Times New Roman" pitchFamily="18" charset="0"/>
              </a:rPr>
              <a:t>decreased.</a:t>
            </a:r>
          </a:p>
        </p:txBody>
      </p:sp>
      <p:sp>
        <p:nvSpPr>
          <p:cNvPr id="43011" name="Rectangle 7" descr="Pink tissue paper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8199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733800"/>
            <a:ext cx="781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199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4257675"/>
            <a:ext cx="764063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199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4876800"/>
            <a:ext cx="67706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199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5476875"/>
            <a:ext cx="77136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199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6048375"/>
            <a:ext cx="4457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6750" y="6019800"/>
            <a:ext cx="504825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8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83012" name="Rectangle 4"/>
              <p:cNvSpPr>
                <a:spLocks noChangeArrowheads="1"/>
              </p:cNvSpPr>
              <p:nvPr/>
            </p:nvSpPr>
            <p:spPr bwMode="auto">
              <a:xfrm>
                <a:off x="228600" y="228600"/>
                <a:ext cx="8915400" cy="457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Ins="0"/>
              <a:lstStyle/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3000" b="1" dirty="0" smtClean="0">
                    <a:latin typeface="Times New Roman" pitchFamily="18" charset="0"/>
                  </a:rPr>
                  <a:t>Example 7 (continued):</a:t>
                </a:r>
                <a:r>
                  <a:rPr lang="en-US" sz="2800" dirty="0">
                    <a:latin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dirty="0" smtClean="0">
                    <a:latin typeface="Times New Roman" pitchFamily="18" charset="0"/>
                  </a:rPr>
                  <a:t>b)</a:t>
                </a: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(−50)</m:t>
                          </m:r>
                        </m:den>
                      </m:f>
                    </m:oMath>
                  </m:oMathPara>
                </a14:m>
                <a:endParaRPr lang="en-US" sz="2800" i="1" dirty="0">
                  <a:latin typeface="Cambria Math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i="1" dirty="0">
                  <a:latin typeface="Cambria Math"/>
                </a:endParaRPr>
              </a:p>
              <a:p>
                <a:pPr marL="342900" indent="-342900" algn="ctr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i="1" dirty="0" smtClean="0">
                    <a:latin typeface="Times New Roman" pitchFamily="18" charset="0"/>
                  </a:rPr>
                  <a:t>x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</a:rPr>
                  <a:t>= 5 yields a maximum revenue.  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dirty="0">
                    <a:latin typeface="Times New Roman" pitchFamily="18" charset="0"/>
                  </a:rPr>
                  <a:t>T</a:t>
                </a:r>
                <a:r>
                  <a:rPr lang="en-US" sz="2800" dirty="0" smtClean="0">
                    <a:latin typeface="Times New Roman" pitchFamily="18" charset="0"/>
                  </a:rPr>
                  <a:t>he </a:t>
                </a:r>
                <a:r>
                  <a:rPr lang="en-US" sz="2800" dirty="0">
                    <a:latin typeface="Times New Roman" pitchFamily="18" charset="0"/>
                  </a:rPr>
                  <a:t>theater should </a:t>
                </a:r>
                <a:r>
                  <a:rPr lang="en-US" sz="2800" dirty="0" smtClean="0">
                    <a:latin typeface="Times New Roman" pitchFamily="18" charset="0"/>
                  </a:rPr>
                  <a:t>charge: $26 </a:t>
                </a:r>
                <a:r>
                  <a:rPr lang="en-US" sz="2800" dirty="0">
                    <a:latin typeface="Times New Roman" pitchFamily="18" charset="0"/>
                  </a:rPr>
                  <a:t>– $5 = </a:t>
                </a:r>
                <a:r>
                  <a:rPr lang="en-US" sz="2800" b="1" i="1" dirty="0">
                    <a:latin typeface="Times New Roman" pitchFamily="18" charset="0"/>
                  </a:rPr>
                  <a:t>$21 per ticket.</a:t>
                </a:r>
              </a:p>
              <a:p>
                <a:pPr marL="342900" indent="-342900">
                  <a:spcBef>
                    <a:spcPct val="1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8301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28600"/>
                <a:ext cx="8915400" cy="4572000"/>
              </a:xfrm>
              <a:prstGeom prst="rect">
                <a:avLst/>
              </a:prstGeom>
              <a:blipFill rotWithShape="1">
                <a:blip r:embed="rId3"/>
                <a:stretch>
                  <a:fillRect l="-1642" t="-1733" b="-442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5" name="Rectangle 7" descr="Pink tissue paper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8302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71575"/>
            <a:ext cx="4457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3" descr="Pink tissue pap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667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9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8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8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8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8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ChangeArrowheads="1"/>
          </p:cNvSpPr>
          <p:nvPr/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3000" b="1" dirty="0">
                <a:latin typeface="Times New Roman" pitchFamily="18" charset="0"/>
              </a:rPr>
              <a:t>Example 7 (concluded):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c) The maximum revenue is given by:</a:t>
            </a:r>
            <a:endParaRPr lang="en-US" sz="2800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R(5) = -50(5)² + 500(5) + 30,000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	 </a:t>
            </a:r>
            <a:r>
              <a:rPr lang="en-US" sz="2800" dirty="0" smtClean="0">
                <a:latin typeface="Times New Roman" pitchFamily="18" charset="0"/>
              </a:rPr>
              <a:t>   = -50(25) + 2500 + 30,000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     = -1250 + 32500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     = $31,250</a:t>
            </a: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</a:pPr>
            <a:r>
              <a:rPr lang="en-US" sz="2800" b="1" i="1" dirty="0" smtClean="0">
                <a:latin typeface="Times New Roman" pitchFamily="18" charset="0"/>
              </a:rPr>
              <a:t>The maximum revenue is </a:t>
            </a:r>
            <a:r>
              <a:rPr lang="en-US" sz="2800" b="1" i="1" dirty="0">
                <a:latin typeface="Times New Roman" pitchFamily="18" charset="0"/>
              </a:rPr>
              <a:t>$</a:t>
            </a:r>
            <a:r>
              <a:rPr lang="en-US" sz="2800" b="1" i="1" dirty="0" smtClean="0">
                <a:latin typeface="Times New Roman" pitchFamily="18" charset="0"/>
              </a:rPr>
              <a:t>31,250</a:t>
            </a:r>
            <a:endParaRPr lang="en-US" sz="2800" b="1" i="1" dirty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5059" name="Rectangle 7" descr="Pink tissue paper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8404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4457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1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8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8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Worksheet: </a:t>
            </a:r>
          </a:p>
          <a:p>
            <a:pPr marL="0" indent="0" algn="ctr">
              <a:buNone/>
            </a:pPr>
            <a:r>
              <a:rPr lang="en-US" dirty="0" smtClean="0"/>
              <a:t>Solving </a:t>
            </a:r>
            <a:r>
              <a:rPr lang="en-US" dirty="0"/>
              <a:t>Maximum and Minimum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Proof: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quadratic formula comes from completing the square: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Divide each side by 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Complete the Square.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Add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to both sides.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  <a:blipFill rotWithShape="1">
                <a:blip r:embed="rId3"/>
                <a:stretch>
                  <a:fillRect l="-1200" t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7848600" y="6248400"/>
            <a:ext cx="762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0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Proof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6248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m:rPr>
                          <m:nor/>
                        </m:rPr>
                        <a:rPr lang="en-US" dirty="0" smtClean="0"/>
                        <m:t>=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²−4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²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±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²−4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²−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𝒂𝒄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6248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02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GB03_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693738" y="2971800"/>
            <a:ext cx="81454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smtClean="0">
                <a:solidFill>
                  <a:srgbClr val="0000FF"/>
                </a:solidFill>
                <a:latin typeface="Arial" charset="0"/>
              </a:rPr>
              <a:t>Example 1: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Solve 3x</a:t>
            </a:r>
            <a:r>
              <a:rPr lang="en-US" b="1" baseline="30000" dirty="0">
                <a:latin typeface="Arial" charset="0"/>
              </a:rPr>
              <a:t>2</a:t>
            </a:r>
            <a:r>
              <a:rPr lang="en-US" b="1" dirty="0">
                <a:latin typeface="Arial" charset="0"/>
              </a:rPr>
              <a:t> – 5x + 2 = 0 using the quadratic formula.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057400" y="3794125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a = 3, b = - 5,  c = 2</a:t>
            </a:r>
          </a:p>
        </p:txBody>
      </p:sp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468313" y="4527550"/>
          <a:ext cx="23622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5" imgW="1257300" imgH="469900" progId="Equation.DSMT4">
                  <p:embed/>
                </p:oleObj>
              </mc:Choice>
              <mc:Fallback>
                <p:oleObj name="Equation" r:id="rId5" imgW="1257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27550"/>
                        <a:ext cx="23622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3092450" y="4418013"/>
          <a:ext cx="32321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7" imgW="1612900" imgH="495300" progId="Equation.DSMT4">
                  <p:embed/>
                </p:oleObj>
              </mc:Choice>
              <mc:Fallback>
                <p:oleObj name="Equation" r:id="rId7" imgW="16129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4418013"/>
                        <a:ext cx="323215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6464300" y="4454525"/>
          <a:ext cx="20240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9" imgW="977900" imgH="431800" progId="Equation.DSMT4">
                  <p:embed/>
                </p:oleObj>
              </mc:Choice>
              <mc:Fallback>
                <p:oleObj name="Equation" r:id="rId9" imgW="977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454525"/>
                        <a:ext cx="20240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2562225" y="5821363"/>
          <a:ext cx="25971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1" imgW="1206500" imgH="482600" progId="Equation.DSMT4">
                  <p:embed/>
                </p:oleObj>
              </mc:Choice>
              <mc:Fallback>
                <p:oleObj name="Equation" r:id="rId11" imgW="1206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5821363"/>
                        <a:ext cx="259715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941388" y="992188"/>
            <a:ext cx="2743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5527675" y="5508625"/>
            <a:ext cx="2260600" cy="1373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2800" b="1">
                <a:solidFill>
                  <a:srgbClr val="990033"/>
                </a:solidFill>
              </a:rPr>
              <a:t>x = 6/6 = </a:t>
            </a:r>
            <a:r>
              <a:rPr lang="en-GB" sz="2800" b="1" i="1">
                <a:solidFill>
                  <a:srgbClr val="990033"/>
                </a:solidFill>
              </a:rPr>
              <a:t>1</a:t>
            </a:r>
          </a:p>
          <a:p>
            <a:pPr algn="ctr" eaLnBrk="1" hangingPunct="1"/>
            <a:r>
              <a:rPr lang="en-GB" sz="2800" b="1">
                <a:solidFill>
                  <a:srgbClr val="990033"/>
                </a:solidFill>
              </a:rPr>
              <a:t>or</a:t>
            </a:r>
          </a:p>
          <a:p>
            <a:pPr algn="ctr" eaLnBrk="1" hangingPunct="1"/>
            <a:r>
              <a:rPr lang="en-GB" sz="2800" b="1">
                <a:solidFill>
                  <a:srgbClr val="990033"/>
                </a:solidFill>
              </a:rPr>
              <a:t>x = 4/6 = </a:t>
            </a:r>
            <a:r>
              <a:rPr lang="en-GB" sz="2800" b="1" i="1">
                <a:solidFill>
                  <a:srgbClr val="990033"/>
                </a:solidFill>
              </a:rPr>
              <a:t>2/3</a:t>
            </a:r>
            <a:r>
              <a:rPr lang="en-GB" b="1" i="1"/>
              <a:t>  </a:t>
            </a:r>
            <a:r>
              <a:rPr lang="en-GB" b="1"/>
              <a:t> 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3611563" y="5670550"/>
            <a:ext cx="19431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/>
          </a:p>
          <a:p>
            <a:pPr eaLnBrk="1" hangingPunct="1"/>
            <a:r>
              <a:rPr lang="en-GB"/>
              <a:t>  </a:t>
            </a:r>
            <a:r>
              <a:rPr lang="en-GB" b="1"/>
              <a:t>Therefore…</a:t>
            </a:r>
          </a:p>
          <a:p>
            <a:pPr eaLnBrk="1" hangingPunct="1"/>
            <a:r>
              <a:rPr lang="en-GB"/>
              <a:t>                 </a:t>
            </a:r>
          </a:p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94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33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3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4" grpId="0"/>
      <p:bldP spid="15369" grpId="0" animBg="1"/>
      <p:bldP spid="1331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dirty="0" smtClean="0">
                <a:solidFill>
                  <a:srgbClr val="0000FF"/>
                </a:solidFill>
              </a:rPr>
              <a:t>Example 2: Find the x intercepts to the nearest hundredth (Check answer using your calculator)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2257425"/>
            <a:ext cx="5610225" cy="3635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sz="2800" b="1" smtClean="0"/>
              <a:t>Solve the equation</a:t>
            </a: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012771"/>
              </p:ext>
            </p:extLst>
          </p:nvPr>
        </p:nvGraphicFramePr>
        <p:xfrm>
          <a:off x="3405188" y="957263"/>
          <a:ext cx="27336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4" imgW="977476" imgH="203112" progId="Equation.DSMT4">
                  <p:embed/>
                </p:oleObj>
              </mc:Choice>
              <mc:Fallback>
                <p:oleObj name="Equation" r:id="rId4" imgW="97747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957263"/>
                        <a:ext cx="27336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526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0508A"/>
              </a:buClr>
            </a:pPr>
            <a:r>
              <a:rPr lang="en-US" b="1">
                <a:latin typeface="Arial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= 2</a:t>
            </a:r>
            <a:r>
              <a:rPr lang="en-US" b="1">
                <a:latin typeface="Arial" charset="0"/>
              </a:rPr>
              <a:t>,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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b="1">
                <a:latin typeface="Arial" charset="0"/>
              </a:rPr>
              <a:t>, and </a:t>
            </a:r>
            <a:r>
              <a:rPr lang="en-US" b="1" i="1">
                <a:solidFill>
                  <a:srgbClr val="339933"/>
                </a:solidFill>
                <a:latin typeface="Arial" charset="0"/>
              </a:rPr>
              <a:t>c</a:t>
            </a:r>
            <a:r>
              <a:rPr lang="en-US" b="1">
                <a:latin typeface="Arial" charset="0"/>
              </a:rPr>
              <a:t> = </a:t>
            </a:r>
            <a:r>
              <a:rPr lang="en-US" b="1">
                <a:solidFill>
                  <a:srgbClr val="339933"/>
                </a:solidFill>
                <a:latin typeface="Arial" charset="0"/>
                <a:sym typeface="Symbol" pitchFamily="18" charset="2"/>
              </a:rPr>
              <a:t></a:t>
            </a:r>
            <a:r>
              <a:rPr lang="en-US" b="1">
                <a:solidFill>
                  <a:srgbClr val="339933"/>
                </a:solidFill>
                <a:latin typeface="Arial" charset="0"/>
              </a:rPr>
              <a:t>9</a:t>
            </a:r>
            <a:r>
              <a:rPr lang="en-US" b="1">
                <a:latin typeface="Arial" charset="0"/>
              </a:rPr>
              <a:t>.</a:t>
            </a:r>
            <a:endParaRPr lang="en-US">
              <a:latin typeface="Arial" charset="0"/>
            </a:endParaRPr>
          </a:p>
        </p:txBody>
      </p:sp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811213" y="2984500"/>
          <a:ext cx="285115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6" imgW="1193800" imgH="444500" progId="Equation.DSMT4">
                  <p:embed/>
                </p:oleObj>
              </mc:Choice>
              <mc:Fallback>
                <p:oleObj name="Equation" r:id="rId6" imgW="11938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984500"/>
                        <a:ext cx="285115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593725" y="4384675"/>
          <a:ext cx="39243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8" imgW="1612900" imgH="546100" progId="Equation.DSMT4">
                  <p:embed/>
                </p:oleObj>
              </mc:Choice>
              <mc:Fallback>
                <p:oleObj name="Equation" r:id="rId8" imgW="16129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4384675"/>
                        <a:ext cx="39243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851850"/>
              </p:ext>
            </p:extLst>
          </p:nvPr>
        </p:nvGraphicFramePr>
        <p:xfrm>
          <a:off x="1568450" y="5926138"/>
          <a:ext cx="177482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10" imgW="799753" imgH="431613" progId="Equation.DSMT4">
                  <p:embed/>
                </p:oleObj>
              </mc:Choice>
              <mc:Fallback>
                <p:oleObj name="Equation" r:id="rId10" imgW="79975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926138"/>
                        <a:ext cx="1774825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75570" y="5668330"/>
            <a:ext cx="5268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x-intercepts are approximately</a:t>
            </a:r>
          </a:p>
          <a:p>
            <a:pPr algn="ctr"/>
            <a:r>
              <a:rPr lang="en-US" sz="3200" dirty="0" smtClean="0"/>
              <a:t>(3.71, 0) and (-1.21, 0)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60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198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of Symmetry Formula: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formula for the axis of symmetry can be found by finding the midpoint between the x-intercepts.</a:t>
            </a:r>
          </a:p>
          <a:p>
            <a:pPr marL="0" indent="0">
              <a:buNone/>
            </a:pPr>
            <a:r>
              <a:rPr lang="en-US" dirty="0" smtClean="0"/>
              <a:t>Use the quadratic formula and midpoint formula.</a:t>
            </a:r>
            <a:endParaRPr lang="en-US" dirty="0"/>
          </a:p>
        </p:txBody>
      </p:sp>
      <p:pic>
        <p:nvPicPr>
          <p:cNvPr id="6146" name="Picture 2" descr="https://encrypted-tbn1.gstatic.com/images?q=tbn:ANd9GcQalLzxtYyKYDXqPmh9xXi-JriTFO6tW4MSb3gU4_5TqhfIKoULZ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198"/>
            <a:ext cx="3124200" cy="312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8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of Symmetry Formula: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95400"/>
                <a:ext cx="9144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two solutions are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²−</m:t>
                            </m:r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midpoint is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²−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𝒂𝒄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²−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𝒂𝒄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b="1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95400"/>
                <a:ext cx="9144000" cy="4525963"/>
              </a:xfrm>
              <a:blipFill rotWithShape="1">
                <a:blip r:embed="rId3"/>
                <a:stretch>
                  <a:fillRect l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s://encrypted-tbn1.gstatic.com/images?q=tbn:ANd9GcQalLzxtYyKYDXqPmh9xXi-JriTFO6tW4MSb3gU4_5TqhfIKoULZ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3124200" cy="312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914037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Formula for the axis of symmetry</a:t>
            </a:r>
            <a:endParaRPr lang="en-US" sz="3600" b="1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38400" y="5143502"/>
            <a:ext cx="1371600" cy="64769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7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3: Use the axis of symmetry formula to find the vertex </a:t>
            </a:r>
            <a:br>
              <a:rPr lang="en-US" sz="3600" dirty="0" smtClean="0"/>
            </a:br>
            <a:r>
              <a:rPr lang="en-US" sz="3600" dirty="0" smtClean="0"/>
              <a:t>(Check using graphing calculator)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²+5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a=3 and b=5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x = -5/6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²+5(−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)−4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−73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So the vertex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,−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73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0" dirty="0" smtClean="0"/>
                  <a:t> </a:t>
                </a:r>
                <a:r>
                  <a:rPr lang="en-US" dirty="0" smtClean="0"/>
                  <a:t>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(-.83333, -6.083333)</a:t>
                </a:r>
                <a:endParaRPr lang="en-US" b="0" dirty="0" smtClean="0">
                  <a:solidFill>
                    <a:srgbClr val="C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1321</Words>
  <Application>Microsoft Office PowerPoint</Application>
  <PresentationFormat>On-screen Show (4:3)</PresentationFormat>
  <Paragraphs>212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Section 5.5    </vt:lpstr>
      <vt:lpstr>Objectives:</vt:lpstr>
      <vt:lpstr>Proof:</vt:lpstr>
      <vt:lpstr>Proof Continued</vt:lpstr>
      <vt:lpstr>PowerPoint Presentation</vt:lpstr>
      <vt:lpstr>Example 2: Find the x intercepts to the nearest hundredth (Check answer using your calculator) </vt:lpstr>
      <vt:lpstr>Axis of Symmetry Formula: Proof</vt:lpstr>
      <vt:lpstr>Axis of Symmetry Formula: Proof</vt:lpstr>
      <vt:lpstr>Example 3: Use the axis of symmetry formula to find the vertex  (Check using graphing calculator)</vt:lpstr>
      <vt:lpstr>Homework:</vt:lpstr>
      <vt:lpstr>Write for 5 minutes: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5.5    </dc:title>
  <dc:creator>Kimberly</dc:creator>
  <cp:lastModifiedBy>OXPS</cp:lastModifiedBy>
  <cp:revision>36</cp:revision>
  <dcterms:created xsi:type="dcterms:W3CDTF">2012-12-26T18:35:15Z</dcterms:created>
  <dcterms:modified xsi:type="dcterms:W3CDTF">2015-02-13T14:48:41Z</dcterms:modified>
</cp:coreProperties>
</file>