
<file path=[Content_Types].xml><?xml version="1.0" encoding="utf-8"?>
<Types xmlns="http://schemas.openxmlformats.org/package/2006/content-types">
  <Default Extension="bin" ContentType="audio/unknown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9.xml" ContentType="application/vnd.openxmlformats-officedocument.presentationml.notesSlide+xml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notesSlides/notesSlide10.xml" ContentType="application/vnd.openxmlformats-officedocument.presentationml.notesSlide+xml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notesSlides/notesSlide14.xml" ContentType="application/vnd.openxmlformats-officedocument.presentationml.notesSlide+xml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notesSlides/notesSlide17.xml" ContentType="application/vnd.openxmlformats-officedocument.presentationml.notesSlide+xml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embeddings/oleObject27.bin" ContentType="application/vnd.openxmlformats-officedocument.oleObject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notesSlides/notesSlide25.xml" ContentType="application/vnd.openxmlformats-officedocument.presentationml.notesSlide+xml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notesSlides/notesSlide26.xml" ContentType="application/vnd.openxmlformats-officedocument.presentationml.notesSlide+xml"/>
  <Override PartName="/ppt/embeddings/oleObject33.bin" ContentType="application/vnd.openxmlformats-officedocument.oleObject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embeddings/oleObject39.bin" ContentType="application/vnd.openxmlformats-officedocument.oleObject"/>
  <Override PartName="/ppt/embeddings/oleObject40.bin" ContentType="application/vnd.openxmlformats-officedocument.oleObject"/>
  <Override PartName="/ppt/embeddings/oleObject41.bin" ContentType="application/vnd.openxmlformats-officedocument.oleObject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3"/>
  </p:notesMasterIdLst>
  <p:sldIdLst>
    <p:sldId id="256" r:id="rId2"/>
    <p:sldId id="270" r:id="rId3"/>
    <p:sldId id="261" r:id="rId4"/>
    <p:sldId id="271" r:id="rId5"/>
    <p:sldId id="273" r:id="rId6"/>
    <p:sldId id="272" r:id="rId7"/>
    <p:sldId id="274" r:id="rId8"/>
    <p:sldId id="276" r:id="rId9"/>
    <p:sldId id="277" r:id="rId10"/>
    <p:sldId id="278" r:id="rId11"/>
    <p:sldId id="279" r:id="rId12"/>
    <p:sldId id="280" r:id="rId13"/>
    <p:sldId id="282" r:id="rId14"/>
    <p:sldId id="281" r:id="rId15"/>
    <p:sldId id="283" r:id="rId16"/>
    <p:sldId id="284" r:id="rId17"/>
    <p:sldId id="285" r:id="rId18"/>
    <p:sldId id="300" r:id="rId19"/>
    <p:sldId id="299" r:id="rId20"/>
    <p:sldId id="275" r:id="rId21"/>
    <p:sldId id="287" r:id="rId22"/>
    <p:sldId id="288" r:id="rId23"/>
    <p:sldId id="289" r:id="rId24"/>
    <p:sldId id="290" r:id="rId25"/>
    <p:sldId id="291" r:id="rId26"/>
    <p:sldId id="292" r:id="rId27"/>
    <p:sldId id="295" r:id="rId28"/>
    <p:sldId id="262" r:id="rId29"/>
    <p:sldId id="296" r:id="rId30"/>
    <p:sldId id="263" r:id="rId31"/>
    <p:sldId id="298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16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6B49FC-C6BE-4DAF-B7C2-9FB9A7DA03D0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7EE13-BCDF-4E7D-8649-5B65D7BDD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300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7EE13-BCDF-4E7D-8649-5B65D7BDD05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4512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7EE13-BCDF-4E7D-8649-5B65D7BDD05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5969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7EE13-BCDF-4E7D-8649-5B65D7BDD05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4161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7EE13-BCDF-4E7D-8649-5B65D7BDD05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4866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7EE13-BCDF-4E7D-8649-5B65D7BDD05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4866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7EE13-BCDF-4E7D-8649-5B65D7BDD05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9401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58CED4-388C-46FF-BECE-BDC6249FC437}" type="slidenum">
              <a:rPr lang="en-US"/>
              <a:pPr/>
              <a:t>15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4 +- i</a:t>
            </a:r>
          </a:p>
        </p:txBody>
      </p:sp>
    </p:spTree>
    <p:extLst>
      <p:ext uri="{BB962C8B-B14F-4D97-AF65-F5344CB8AC3E}">
        <p14:creationId xmlns:p14="http://schemas.microsoft.com/office/powerpoint/2010/main" val="33420297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0D07B0-87A4-4ECD-8248-4D89DF3D6EF4}" type="slidenum">
              <a:rPr lang="en-US"/>
              <a:pPr/>
              <a:t>16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0738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0F222A-AC79-4954-B47F-A0758FC8C070}" type="slidenum">
              <a:rPr lang="en-US"/>
              <a:pPr/>
              <a:t>17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318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7EE13-BCDF-4E7D-8649-5B65D7BDD05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5089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7EE13-BCDF-4E7D-8649-5B65D7BDD05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788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7EE13-BCDF-4E7D-8649-5B65D7BDD05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86927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7EE13-BCDF-4E7D-8649-5B65D7BDD05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7886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7EE13-BCDF-4E7D-8649-5B65D7BDD05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7886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363C0-FAEF-46CE-B2D6-268B75177DA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665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363C0-FAEF-46CE-B2D6-268B75177DA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604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363C0-FAEF-46CE-B2D6-268B75177DA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321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363C0-FAEF-46CE-B2D6-268B75177DA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1167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7EE13-BCDF-4E7D-8649-5B65D7BDD05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20371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7EE13-BCDF-4E7D-8649-5B65D7BDD05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0117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7EE13-BCDF-4E7D-8649-5B65D7BDD05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0117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7EE13-BCDF-4E7D-8649-5B65D7BDD05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88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7EE13-BCDF-4E7D-8649-5B65D7BDD05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70247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7EE13-BCDF-4E7D-8649-5B65D7BDD05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75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7EE13-BCDF-4E7D-8649-5B65D7BDD05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04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9E58-A657-4CED-8466-B4B4A34AC70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1812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7EE13-BCDF-4E7D-8649-5B65D7BDD05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4307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7EE13-BCDF-4E7D-8649-5B65D7BDD05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204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9E58-A657-4CED-8466-B4B4A34AC70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9357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37EE13-BCDF-4E7D-8649-5B65D7BDD05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94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123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5124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6 w 596"/>
                  <a:gd name="T1" fmla="*/ 370 h 666"/>
                  <a:gd name="T2" fmla="*/ 6 w 596"/>
                  <a:gd name="T3" fmla="*/ 341 h 666"/>
                  <a:gd name="T4" fmla="*/ 0 w 596"/>
                  <a:gd name="T5" fmla="*/ 289 h 666"/>
                  <a:gd name="T6" fmla="*/ 4 w 596"/>
                  <a:gd name="T7" fmla="*/ 222 h 666"/>
                  <a:gd name="T8" fmla="*/ 25 w 596"/>
                  <a:gd name="T9" fmla="*/ 151 h 666"/>
                  <a:gd name="T10" fmla="*/ 69 w 596"/>
                  <a:gd name="T11" fmla="*/ 84 h 666"/>
                  <a:gd name="T12" fmla="*/ 142 w 596"/>
                  <a:gd name="T13" fmla="*/ 31 h 666"/>
                  <a:gd name="T14" fmla="*/ 247 w 596"/>
                  <a:gd name="T15" fmla="*/ 2 h 666"/>
                  <a:gd name="T16" fmla="*/ 380 w 596"/>
                  <a:gd name="T17" fmla="*/ 9 h 666"/>
                  <a:gd name="T18" fmla="*/ 484 w 596"/>
                  <a:gd name="T19" fmla="*/ 68 h 666"/>
                  <a:gd name="T20" fmla="*/ 554 w 596"/>
                  <a:gd name="T21" fmla="*/ 165 h 666"/>
                  <a:gd name="T22" fmla="*/ 591 w 596"/>
                  <a:gd name="T23" fmla="*/ 284 h 666"/>
                  <a:gd name="T24" fmla="*/ 595 w 596"/>
                  <a:gd name="T25" fmla="*/ 409 h 666"/>
                  <a:gd name="T26" fmla="*/ 566 w 596"/>
                  <a:gd name="T27" fmla="*/ 525 h 666"/>
                  <a:gd name="T28" fmla="*/ 507 w 596"/>
                  <a:gd name="T29" fmla="*/ 615 h 666"/>
                  <a:gd name="T30" fmla="*/ 417 w 596"/>
                  <a:gd name="T31" fmla="*/ 663 h 666"/>
                  <a:gd name="T32" fmla="*/ 389 w 596"/>
                  <a:gd name="T33" fmla="*/ 659 h 666"/>
                  <a:gd name="T34" fmla="*/ 441 w 596"/>
                  <a:gd name="T35" fmla="*/ 617 h 666"/>
                  <a:gd name="T36" fmla="*/ 482 w 596"/>
                  <a:gd name="T37" fmla="*/ 544 h 666"/>
                  <a:gd name="T38" fmla="*/ 509 w 596"/>
                  <a:gd name="T39" fmla="*/ 454 h 666"/>
                  <a:gd name="T40" fmla="*/ 520 w 596"/>
                  <a:gd name="T41" fmla="*/ 355 h 666"/>
                  <a:gd name="T42" fmla="*/ 514 w 596"/>
                  <a:gd name="T43" fmla="*/ 258 h 666"/>
                  <a:gd name="T44" fmla="*/ 485 w 596"/>
                  <a:gd name="T45" fmla="*/ 174 h 666"/>
                  <a:gd name="T46" fmla="*/ 433 w 596"/>
                  <a:gd name="T47" fmla="*/ 112 h 666"/>
                  <a:gd name="T48" fmla="*/ 341 w 596"/>
                  <a:gd name="T49" fmla="*/ 75 h 666"/>
                  <a:gd name="T50" fmla="*/ 246 w 596"/>
                  <a:gd name="T51" fmla="*/ 61 h 666"/>
                  <a:gd name="T52" fmla="*/ 174 w 596"/>
                  <a:gd name="T53" fmla="*/ 71 h 666"/>
                  <a:gd name="T54" fmla="*/ 121 w 596"/>
                  <a:gd name="T55" fmla="*/ 101 h 666"/>
                  <a:gd name="T56" fmla="*/ 84 w 596"/>
                  <a:gd name="T57" fmla="*/ 149 h 666"/>
                  <a:gd name="T58" fmla="*/ 57 w 596"/>
                  <a:gd name="T59" fmla="*/ 206 h 666"/>
                  <a:gd name="T60" fmla="*/ 40 w 596"/>
                  <a:gd name="T61" fmla="*/ 272 h 666"/>
                  <a:gd name="T62" fmla="*/ 28 w 596"/>
                  <a:gd name="T63" fmla="*/ 339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5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7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8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9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0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6 w 149"/>
                  <a:gd name="T3" fmla="*/ 6 h 704"/>
                  <a:gd name="T4" fmla="*/ 16 w 149"/>
                  <a:gd name="T5" fmla="*/ 14 h 704"/>
                  <a:gd name="T6" fmla="*/ 28 w 149"/>
                  <a:gd name="T7" fmla="*/ 24 h 704"/>
                  <a:gd name="T8" fmla="*/ 41 w 149"/>
                  <a:gd name="T9" fmla="*/ 37 h 704"/>
                  <a:gd name="T10" fmla="*/ 58 w 149"/>
                  <a:gd name="T11" fmla="*/ 53 h 704"/>
                  <a:gd name="T12" fmla="*/ 73 w 149"/>
                  <a:gd name="T13" fmla="*/ 70 h 704"/>
                  <a:gd name="T14" fmla="*/ 88 w 149"/>
                  <a:gd name="T15" fmla="*/ 90 h 704"/>
                  <a:gd name="T16" fmla="*/ 100 w 149"/>
                  <a:gd name="T17" fmla="*/ 113 h 704"/>
                  <a:gd name="T18" fmla="*/ 112 w 149"/>
                  <a:gd name="T19" fmla="*/ 137 h 704"/>
                  <a:gd name="T20" fmla="*/ 120 w 149"/>
                  <a:gd name="T21" fmla="*/ 165 h 704"/>
                  <a:gd name="T22" fmla="*/ 124 w 149"/>
                  <a:gd name="T23" fmla="*/ 196 h 704"/>
                  <a:gd name="T24" fmla="*/ 126 w 149"/>
                  <a:gd name="T25" fmla="*/ 228 h 704"/>
                  <a:gd name="T26" fmla="*/ 120 w 149"/>
                  <a:gd name="T27" fmla="*/ 264 h 704"/>
                  <a:gd name="T28" fmla="*/ 109 w 149"/>
                  <a:gd name="T29" fmla="*/ 302 h 704"/>
                  <a:gd name="T30" fmla="*/ 92 w 149"/>
                  <a:gd name="T31" fmla="*/ 342 h 704"/>
                  <a:gd name="T32" fmla="*/ 67 w 149"/>
                  <a:gd name="T33" fmla="*/ 386 h 704"/>
                  <a:gd name="T34" fmla="*/ 39 w 149"/>
                  <a:gd name="T35" fmla="*/ 436 h 704"/>
                  <a:gd name="T36" fmla="*/ 21 w 149"/>
                  <a:gd name="T37" fmla="*/ 482 h 704"/>
                  <a:gd name="T38" fmla="*/ 10 w 149"/>
                  <a:gd name="T39" fmla="*/ 525 h 704"/>
                  <a:gd name="T40" fmla="*/ 6 w 149"/>
                  <a:gd name="T41" fmla="*/ 566 h 704"/>
                  <a:gd name="T42" fmla="*/ 6 w 149"/>
                  <a:gd name="T43" fmla="*/ 605 h 704"/>
                  <a:gd name="T44" fmla="*/ 8 w 149"/>
                  <a:gd name="T45" fmla="*/ 641 h 704"/>
                  <a:gd name="T46" fmla="*/ 12 w 149"/>
                  <a:gd name="T47" fmla="*/ 673 h 704"/>
                  <a:gd name="T48" fmla="*/ 14 w 149"/>
                  <a:gd name="T49" fmla="*/ 704 h 704"/>
                  <a:gd name="T50" fmla="*/ 41 w 149"/>
                  <a:gd name="T51" fmla="*/ 688 h 704"/>
                  <a:gd name="T52" fmla="*/ 39 w 149"/>
                  <a:gd name="T53" fmla="*/ 680 h 704"/>
                  <a:gd name="T54" fmla="*/ 36 w 149"/>
                  <a:gd name="T55" fmla="*/ 657 h 704"/>
                  <a:gd name="T56" fmla="*/ 33 w 149"/>
                  <a:gd name="T57" fmla="*/ 622 h 704"/>
                  <a:gd name="T58" fmla="*/ 35 w 149"/>
                  <a:gd name="T59" fmla="*/ 575 h 704"/>
                  <a:gd name="T60" fmla="*/ 41 w 149"/>
                  <a:gd name="T61" fmla="*/ 519 h 704"/>
                  <a:gd name="T62" fmla="*/ 58 w 149"/>
                  <a:gd name="T63" fmla="*/ 455 h 704"/>
                  <a:gd name="T64" fmla="*/ 86 w 149"/>
                  <a:gd name="T65" fmla="*/ 386 h 704"/>
                  <a:gd name="T66" fmla="*/ 129 w 149"/>
                  <a:gd name="T67" fmla="*/ 313 h 704"/>
                  <a:gd name="T68" fmla="*/ 143 w 149"/>
                  <a:gd name="T69" fmla="*/ 279 h 704"/>
                  <a:gd name="T70" fmla="*/ 149 w 149"/>
                  <a:gd name="T71" fmla="*/ 235 h 704"/>
                  <a:gd name="T72" fmla="*/ 144 w 149"/>
                  <a:gd name="T73" fmla="*/ 184 h 704"/>
                  <a:gd name="T74" fmla="*/ 131 w 149"/>
                  <a:gd name="T75" fmla="*/ 134 h 704"/>
                  <a:gd name="T76" fmla="*/ 109 w 149"/>
                  <a:gd name="T77" fmla="*/ 85 h 704"/>
                  <a:gd name="T78" fmla="*/ 81 w 149"/>
                  <a:gd name="T79" fmla="*/ 44 h 704"/>
                  <a:gd name="T80" fmla="*/ 44 w 149"/>
                  <a:gd name="T81" fmla="*/ 14 h 704"/>
                  <a:gd name="T82" fmla="*/ 0 w 149"/>
                  <a:gd name="T83" fmla="*/ 0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31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94 w 128"/>
                <a:gd name="T1" fmla="*/ 0 h 217"/>
                <a:gd name="T2" fmla="*/ 105 w 128"/>
                <a:gd name="T3" fmla="*/ 9 h 217"/>
                <a:gd name="T4" fmla="*/ 115 w 128"/>
                <a:gd name="T5" fmla="*/ 27 h 217"/>
                <a:gd name="T6" fmla="*/ 123 w 128"/>
                <a:gd name="T7" fmla="*/ 50 h 217"/>
                <a:gd name="T8" fmla="*/ 128 w 128"/>
                <a:gd name="T9" fmla="*/ 78 h 217"/>
                <a:gd name="T10" fmla="*/ 127 w 128"/>
                <a:gd name="T11" fmla="*/ 111 h 217"/>
                <a:gd name="T12" fmla="*/ 116 w 128"/>
                <a:gd name="T13" fmla="*/ 145 h 217"/>
                <a:gd name="T14" fmla="*/ 94 w 128"/>
                <a:gd name="T15" fmla="*/ 181 h 217"/>
                <a:gd name="T16" fmla="*/ 60 w 128"/>
                <a:gd name="T17" fmla="*/ 217 h 217"/>
                <a:gd name="T18" fmla="*/ 49 w 128"/>
                <a:gd name="T19" fmla="*/ 213 h 217"/>
                <a:gd name="T20" fmla="*/ 38 w 128"/>
                <a:gd name="T21" fmla="*/ 210 h 217"/>
                <a:gd name="T22" fmla="*/ 26 w 128"/>
                <a:gd name="T23" fmla="*/ 205 h 217"/>
                <a:gd name="T24" fmla="*/ 16 w 128"/>
                <a:gd name="T25" fmla="*/ 201 h 217"/>
                <a:gd name="T26" fmla="*/ 8 w 128"/>
                <a:gd name="T27" fmla="*/ 196 h 217"/>
                <a:gd name="T28" fmla="*/ 2 w 128"/>
                <a:gd name="T29" fmla="*/ 190 h 217"/>
                <a:gd name="T30" fmla="*/ 0 w 128"/>
                <a:gd name="T31" fmla="*/ 183 h 217"/>
                <a:gd name="T32" fmla="*/ 1 w 128"/>
                <a:gd name="T33" fmla="*/ 178 h 217"/>
                <a:gd name="T34" fmla="*/ 13 w 128"/>
                <a:gd name="T35" fmla="*/ 171 h 217"/>
                <a:gd name="T36" fmla="*/ 29 w 128"/>
                <a:gd name="T37" fmla="*/ 161 h 217"/>
                <a:gd name="T38" fmla="*/ 46 w 128"/>
                <a:gd name="T39" fmla="*/ 150 h 217"/>
                <a:gd name="T40" fmla="*/ 63 w 128"/>
                <a:gd name="T41" fmla="*/ 134 h 217"/>
                <a:gd name="T42" fmla="*/ 79 w 128"/>
                <a:gd name="T43" fmla="*/ 112 h 217"/>
                <a:gd name="T44" fmla="*/ 91 w 128"/>
                <a:gd name="T45" fmla="*/ 83 h 217"/>
                <a:gd name="T46" fmla="*/ 97 w 128"/>
                <a:gd name="T47" fmla="*/ 46 h 217"/>
                <a:gd name="T48" fmla="*/ 94 w 128"/>
                <a:gd name="T4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2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4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75 w 117"/>
                <a:gd name="T1" fmla="*/ 0 h 132"/>
                <a:gd name="T2" fmla="*/ 0 w 117"/>
                <a:gd name="T3" fmla="*/ 25 h 132"/>
                <a:gd name="T4" fmla="*/ 3 w 117"/>
                <a:gd name="T5" fmla="*/ 26 h 132"/>
                <a:gd name="T6" fmla="*/ 14 w 117"/>
                <a:gd name="T7" fmla="*/ 29 h 132"/>
                <a:gd name="T8" fmla="*/ 29 w 117"/>
                <a:gd name="T9" fmla="*/ 36 h 132"/>
                <a:gd name="T10" fmla="*/ 46 w 117"/>
                <a:gd name="T11" fmla="*/ 47 h 132"/>
                <a:gd name="T12" fmla="*/ 66 w 117"/>
                <a:gd name="T13" fmla="*/ 62 h 132"/>
                <a:gd name="T14" fmla="*/ 84 w 117"/>
                <a:gd name="T15" fmla="*/ 80 h 132"/>
                <a:gd name="T16" fmla="*/ 102 w 117"/>
                <a:gd name="T17" fmla="*/ 103 h 132"/>
                <a:gd name="T18" fmla="*/ 116 w 117"/>
                <a:gd name="T19" fmla="*/ 132 h 132"/>
                <a:gd name="T20" fmla="*/ 117 w 117"/>
                <a:gd name="T21" fmla="*/ 120 h 132"/>
                <a:gd name="T22" fmla="*/ 115 w 117"/>
                <a:gd name="T23" fmla="*/ 107 h 132"/>
                <a:gd name="T24" fmla="*/ 108 w 117"/>
                <a:gd name="T25" fmla="*/ 90 h 132"/>
                <a:gd name="T26" fmla="*/ 99 w 117"/>
                <a:gd name="T27" fmla="*/ 74 h 132"/>
                <a:gd name="T28" fmla="*/ 89 w 117"/>
                <a:gd name="T29" fmla="*/ 58 h 132"/>
                <a:gd name="T30" fmla="*/ 78 w 117"/>
                <a:gd name="T31" fmla="*/ 45 h 132"/>
                <a:gd name="T32" fmla="*/ 67 w 117"/>
                <a:gd name="T33" fmla="*/ 36 h 132"/>
                <a:gd name="T34" fmla="*/ 58 w 117"/>
                <a:gd name="T35" fmla="*/ 32 h 132"/>
                <a:gd name="T36" fmla="*/ 69 w 117"/>
                <a:gd name="T37" fmla="*/ 29 h 132"/>
                <a:gd name="T38" fmla="*/ 79 w 117"/>
                <a:gd name="T39" fmla="*/ 28 h 132"/>
                <a:gd name="T40" fmla="*/ 89 w 117"/>
                <a:gd name="T41" fmla="*/ 26 h 132"/>
                <a:gd name="T42" fmla="*/ 98 w 117"/>
                <a:gd name="T43" fmla="*/ 25 h 132"/>
                <a:gd name="T44" fmla="*/ 105 w 117"/>
                <a:gd name="T45" fmla="*/ 24 h 132"/>
                <a:gd name="T46" fmla="*/ 109 w 117"/>
                <a:gd name="T47" fmla="*/ 22 h 132"/>
                <a:gd name="T48" fmla="*/ 113 w 117"/>
                <a:gd name="T49" fmla="*/ 21 h 132"/>
                <a:gd name="T50" fmla="*/ 114 w 117"/>
                <a:gd name="T51" fmla="*/ 21 h 132"/>
                <a:gd name="T52" fmla="*/ 75 w 117"/>
                <a:gd name="T5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9 w 29"/>
                <a:gd name="T1" fmla="*/ 0 h 77"/>
                <a:gd name="T2" fmla="*/ 23 w 29"/>
                <a:gd name="T3" fmla="*/ 0 h 77"/>
                <a:gd name="T4" fmla="*/ 16 w 29"/>
                <a:gd name="T5" fmla="*/ 4 h 77"/>
                <a:gd name="T6" fmla="*/ 9 w 29"/>
                <a:gd name="T7" fmla="*/ 9 h 77"/>
                <a:gd name="T8" fmla="*/ 4 w 29"/>
                <a:gd name="T9" fmla="*/ 19 h 77"/>
                <a:gd name="T10" fmla="*/ 1 w 29"/>
                <a:gd name="T11" fmla="*/ 30 h 77"/>
                <a:gd name="T12" fmla="*/ 0 w 29"/>
                <a:gd name="T13" fmla="*/ 44 h 77"/>
                <a:gd name="T14" fmla="*/ 3 w 29"/>
                <a:gd name="T15" fmla="*/ 60 h 77"/>
                <a:gd name="T16" fmla="*/ 11 w 29"/>
                <a:gd name="T17" fmla="*/ 77 h 77"/>
                <a:gd name="T18" fmla="*/ 15 w 29"/>
                <a:gd name="T19" fmla="*/ 53 h 77"/>
                <a:gd name="T20" fmla="*/ 19 w 29"/>
                <a:gd name="T21" fmla="*/ 37 h 77"/>
                <a:gd name="T22" fmla="*/ 23 w 29"/>
                <a:gd name="T23" fmla="*/ 22 h 77"/>
                <a:gd name="T24" fmla="*/ 29 w 29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137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5138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9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0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41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5142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3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4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45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5146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7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8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49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5150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1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2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153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515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5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5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6 w 149"/>
                <a:gd name="T3" fmla="*/ 6 h 704"/>
                <a:gd name="T4" fmla="*/ 16 w 149"/>
                <a:gd name="T5" fmla="*/ 14 h 704"/>
                <a:gd name="T6" fmla="*/ 28 w 149"/>
                <a:gd name="T7" fmla="*/ 24 h 704"/>
                <a:gd name="T8" fmla="*/ 41 w 149"/>
                <a:gd name="T9" fmla="*/ 37 h 704"/>
                <a:gd name="T10" fmla="*/ 58 w 149"/>
                <a:gd name="T11" fmla="*/ 53 h 704"/>
                <a:gd name="T12" fmla="*/ 73 w 149"/>
                <a:gd name="T13" fmla="*/ 70 h 704"/>
                <a:gd name="T14" fmla="*/ 88 w 149"/>
                <a:gd name="T15" fmla="*/ 90 h 704"/>
                <a:gd name="T16" fmla="*/ 100 w 149"/>
                <a:gd name="T17" fmla="*/ 113 h 704"/>
                <a:gd name="T18" fmla="*/ 112 w 149"/>
                <a:gd name="T19" fmla="*/ 137 h 704"/>
                <a:gd name="T20" fmla="*/ 120 w 149"/>
                <a:gd name="T21" fmla="*/ 165 h 704"/>
                <a:gd name="T22" fmla="*/ 124 w 149"/>
                <a:gd name="T23" fmla="*/ 196 h 704"/>
                <a:gd name="T24" fmla="*/ 126 w 149"/>
                <a:gd name="T25" fmla="*/ 228 h 704"/>
                <a:gd name="T26" fmla="*/ 120 w 149"/>
                <a:gd name="T27" fmla="*/ 264 h 704"/>
                <a:gd name="T28" fmla="*/ 109 w 149"/>
                <a:gd name="T29" fmla="*/ 302 h 704"/>
                <a:gd name="T30" fmla="*/ 92 w 149"/>
                <a:gd name="T31" fmla="*/ 342 h 704"/>
                <a:gd name="T32" fmla="*/ 67 w 149"/>
                <a:gd name="T33" fmla="*/ 386 h 704"/>
                <a:gd name="T34" fmla="*/ 39 w 149"/>
                <a:gd name="T35" fmla="*/ 436 h 704"/>
                <a:gd name="T36" fmla="*/ 21 w 149"/>
                <a:gd name="T37" fmla="*/ 482 h 704"/>
                <a:gd name="T38" fmla="*/ 10 w 149"/>
                <a:gd name="T39" fmla="*/ 525 h 704"/>
                <a:gd name="T40" fmla="*/ 6 w 149"/>
                <a:gd name="T41" fmla="*/ 566 h 704"/>
                <a:gd name="T42" fmla="*/ 6 w 149"/>
                <a:gd name="T43" fmla="*/ 605 h 704"/>
                <a:gd name="T44" fmla="*/ 8 w 149"/>
                <a:gd name="T45" fmla="*/ 641 h 704"/>
                <a:gd name="T46" fmla="*/ 12 w 149"/>
                <a:gd name="T47" fmla="*/ 673 h 704"/>
                <a:gd name="T48" fmla="*/ 14 w 149"/>
                <a:gd name="T49" fmla="*/ 704 h 704"/>
                <a:gd name="T50" fmla="*/ 41 w 149"/>
                <a:gd name="T51" fmla="*/ 688 h 704"/>
                <a:gd name="T52" fmla="*/ 39 w 149"/>
                <a:gd name="T53" fmla="*/ 680 h 704"/>
                <a:gd name="T54" fmla="*/ 36 w 149"/>
                <a:gd name="T55" fmla="*/ 657 h 704"/>
                <a:gd name="T56" fmla="*/ 33 w 149"/>
                <a:gd name="T57" fmla="*/ 622 h 704"/>
                <a:gd name="T58" fmla="*/ 35 w 149"/>
                <a:gd name="T59" fmla="*/ 575 h 704"/>
                <a:gd name="T60" fmla="*/ 41 w 149"/>
                <a:gd name="T61" fmla="*/ 519 h 704"/>
                <a:gd name="T62" fmla="*/ 58 w 149"/>
                <a:gd name="T63" fmla="*/ 455 h 704"/>
                <a:gd name="T64" fmla="*/ 86 w 149"/>
                <a:gd name="T65" fmla="*/ 386 h 704"/>
                <a:gd name="T66" fmla="*/ 129 w 149"/>
                <a:gd name="T67" fmla="*/ 313 h 704"/>
                <a:gd name="T68" fmla="*/ 143 w 149"/>
                <a:gd name="T69" fmla="*/ 279 h 704"/>
                <a:gd name="T70" fmla="*/ 149 w 149"/>
                <a:gd name="T71" fmla="*/ 235 h 704"/>
                <a:gd name="T72" fmla="*/ 144 w 149"/>
                <a:gd name="T73" fmla="*/ 184 h 704"/>
                <a:gd name="T74" fmla="*/ 131 w 149"/>
                <a:gd name="T75" fmla="*/ 134 h 704"/>
                <a:gd name="T76" fmla="*/ 109 w 149"/>
                <a:gd name="T77" fmla="*/ 85 h 704"/>
                <a:gd name="T78" fmla="*/ 81 w 149"/>
                <a:gd name="T79" fmla="*/ 44 h 704"/>
                <a:gd name="T80" fmla="*/ 44 w 149"/>
                <a:gd name="T81" fmla="*/ 14 h 704"/>
                <a:gd name="T82" fmla="*/ 0 w 149"/>
                <a:gd name="T83" fmla="*/ 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64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65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66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0E59900-DCA5-4216-A861-6BC3B402DA8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67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68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A68E01-674C-44D1-9C47-1DA6CCCF7F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73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E74563-94E3-4F0B-99A9-62739F16B5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164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51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03663"/>
            <a:ext cx="4038600" cy="2152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02C3471-FF6C-4DE5-990B-5C38CC53C4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1285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848" y="275167"/>
            <a:ext cx="8230306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6848" y="1600729"/>
            <a:ext cx="4030486" cy="452569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56666" y="1600729"/>
            <a:ext cx="4030487" cy="452569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916894"/>
      </p:ext>
    </p:extLst>
  </p:cSld>
  <p:clrMapOvr>
    <a:masterClrMapping/>
  </p:clrMapOvr>
  <p:transition spd="slow">
    <p:blinds/>
    <p:sndAc>
      <p:stSnd>
        <p:snd r:embed="rId1" name="Chimes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017330-EF5B-4EBD-8E20-B2EA432DAB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852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B2EEB-1D5F-4EC8-825C-D27D371045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1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C4643-5375-4DA2-841B-8F7ACD422B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39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00812-7E9D-4C62-8F33-001CA4AB09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691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2FC003-6266-4144-BBC3-1E83B10D62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325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223D7-2480-4A0B-A586-2F04E1806B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662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4D7CC-7713-4672-87C4-73E8564203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98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454A2-06ED-4829-B165-A202343559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00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4101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2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04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0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4106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46 w 217"/>
                  <a:gd name="T1" fmla="*/ 210 h 210"/>
                  <a:gd name="T2" fmla="*/ 37 w 217"/>
                  <a:gd name="T3" fmla="*/ 198 h 210"/>
                  <a:gd name="T4" fmla="*/ 26 w 217"/>
                  <a:gd name="T5" fmla="*/ 181 h 210"/>
                  <a:gd name="T6" fmla="*/ 15 w 217"/>
                  <a:gd name="T7" fmla="*/ 159 h 210"/>
                  <a:gd name="T8" fmla="*/ 5 w 217"/>
                  <a:gd name="T9" fmla="*/ 135 h 210"/>
                  <a:gd name="T10" fmla="*/ 0 w 217"/>
                  <a:gd name="T11" fmla="*/ 109 h 210"/>
                  <a:gd name="T12" fmla="*/ 1 w 217"/>
                  <a:gd name="T13" fmla="*/ 82 h 210"/>
                  <a:gd name="T14" fmla="*/ 9 w 217"/>
                  <a:gd name="T15" fmla="*/ 57 h 210"/>
                  <a:gd name="T16" fmla="*/ 27 w 217"/>
                  <a:gd name="T17" fmla="*/ 35 h 210"/>
                  <a:gd name="T18" fmla="*/ 45 w 217"/>
                  <a:gd name="T19" fmla="*/ 22 h 210"/>
                  <a:gd name="T20" fmla="*/ 60 w 217"/>
                  <a:gd name="T21" fmla="*/ 12 h 210"/>
                  <a:gd name="T22" fmla="*/ 72 w 217"/>
                  <a:gd name="T23" fmla="*/ 7 h 210"/>
                  <a:gd name="T24" fmla="*/ 81 w 217"/>
                  <a:gd name="T25" fmla="*/ 5 h 210"/>
                  <a:gd name="T26" fmla="*/ 88 w 217"/>
                  <a:gd name="T27" fmla="*/ 5 h 210"/>
                  <a:gd name="T28" fmla="*/ 104 w 217"/>
                  <a:gd name="T29" fmla="*/ 0 h 210"/>
                  <a:gd name="T30" fmla="*/ 148 w 217"/>
                  <a:gd name="T31" fmla="*/ 8 h 210"/>
                  <a:gd name="T32" fmla="*/ 160 w 217"/>
                  <a:gd name="T33" fmla="*/ 12 h 210"/>
                  <a:gd name="T34" fmla="*/ 172 w 217"/>
                  <a:gd name="T35" fmla="*/ 15 h 210"/>
                  <a:gd name="T36" fmla="*/ 182 w 217"/>
                  <a:gd name="T37" fmla="*/ 19 h 210"/>
                  <a:gd name="T38" fmla="*/ 190 w 217"/>
                  <a:gd name="T39" fmla="*/ 23 h 210"/>
                  <a:gd name="T40" fmla="*/ 198 w 217"/>
                  <a:gd name="T41" fmla="*/ 27 h 210"/>
                  <a:gd name="T42" fmla="*/ 205 w 217"/>
                  <a:gd name="T43" fmla="*/ 32 h 210"/>
                  <a:gd name="T44" fmla="*/ 211 w 217"/>
                  <a:gd name="T45" fmla="*/ 38 h 210"/>
                  <a:gd name="T46" fmla="*/ 217 w 217"/>
                  <a:gd name="T47" fmla="*/ 45 h 210"/>
                  <a:gd name="T48" fmla="*/ 205 w 217"/>
                  <a:gd name="T49" fmla="*/ 40 h 210"/>
                  <a:gd name="T50" fmla="*/ 194 w 217"/>
                  <a:gd name="T51" fmla="*/ 36 h 210"/>
                  <a:gd name="T52" fmla="*/ 183 w 217"/>
                  <a:gd name="T53" fmla="*/ 33 h 210"/>
                  <a:gd name="T54" fmla="*/ 172 w 217"/>
                  <a:gd name="T55" fmla="*/ 30 h 210"/>
                  <a:gd name="T56" fmla="*/ 163 w 217"/>
                  <a:gd name="T57" fmla="*/ 27 h 210"/>
                  <a:gd name="T58" fmla="*/ 153 w 217"/>
                  <a:gd name="T59" fmla="*/ 26 h 210"/>
                  <a:gd name="T60" fmla="*/ 143 w 217"/>
                  <a:gd name="T61" fmla="*/ 24 h 210"/>
                  <a:gd name="T62" fmla="*/ 134 w 217"/>
                  <a:gd name="T63" fmla="*/ 24 h 210"/>
                  <a:gd name="T64" fmla="*/ 125 w 217"/>
                  <a:gd name="T65" fmla="*/ 24 h 210"/>
                  <a:gd name="T66" fmla="*/ 116 w 217"/>
                  <a:gd name="T67" fmla="*/ 25 h 210"/>
                  <a:gd name="T68" fmla="*/ 107 w 217"/>
                  <a:gd name="T69" fmla="*/ 27 h 210"/>
                  <a:gd name="T70" fmla="*/ 99 w 217"/>
                  <a:gd name="T71" fmla="*/ 29 h 210"/>
                  <a:gd name="T72" fmla="*/ 91 w 217"/>
                  <a:gd name="T73" fmla="*/ 33 h 210"/>
                  <a:gd name="T74" fmla="*/ 82 w 217"/>
                  <a:gd name="T75" fmla="*/ 36 h 210"/>
                  <a:gd name="T76" fmla="*/ 74 w 217"/>
                  <a:gd name="T77" fmla="*/ 41 h 210"/>
                  <a:gd name="T78" fmla="*/ 66 w 217"/>
                  <a:gd name="T79" fmla="*/ 46 h 210"/>
                  <a:gd name="T80" fmla="*/ 52 w 217"/>
                  <a:gd name="T81" fmla="*/ 61 h 210"/>
                  <a:gd name="T82" fmla="*/ 42 w 217"/>
                  <a:gd name="T83" fmla="*/ 80 h 210"/>
                  <a:gd name="T84" fmla="*/ 37 w 217"/>
                  <a:gd name="T85" fmla="*/ 103 h 210"/>
                  <a:gd name="T86" fmla="*/ 35 w 217"/>
                  <a:gd name="T87" fmla="*/ 126 h 210"/>
                  <a:gd name="T88" fmla="*/ 35 w 217"/>
                  <a:gd name="T89" fmla="*/ 151 h 210"/>
                  <a:gd name="T90" fmla="*/ 38 w 217"/>
                  <a:gd name="T91" fmla="*/ 174 h 210"/>
                  <a:gd name="T92" fmla="*/ 41 w 217"/>
                  <a:gd name="T93" fmla="*/ 194 h 210"/>
                  <a:gd name="T94" fmla="*/ 46 w 217"/>
                  <a:gd name="T95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109 w 182"/>
                  <a:gd name="T1" fmla="*/ 0 h 213"/>
                  <a:gd name="T2" fmla="*/ 112 w 182"/>
                  <a:gd name="T3" fmla="*/ 2 h 213"/>
                  <a:gd name="T4" fmla="*/ 118 w 182"/>
                  <a:gd name="T5" fmla="*/ 8 h 213"/>
                  <a:gd name="T6" fmla="*/ 127 w 182"/>
                  <a:gd name="T7" fmla="*/ 18 h 213"/>
                  <a:gd name="T8" fmla="*/ 137 w 182"/>
                  <a:gd name="T9" fmla="*/ 33 h 213"/>
                  <a:gd name="T10" fmla="*/ 145 w 182"/>
                  <a:gd name="T11" fmla="*/ 52 h 213"/>
                  <a:gd name="T12" fmla="*/ 150 w 182"/>
                  <a:gd name="T13" fmla="*/ 76 h 213"/>
                  <a:gd name="T14" fmla="*/ 150 w 182"/>
                  <a:gd name="T15" fmla="*/ 105 h 213"/>
                  <a:gd name="T16" fmla="*/ 144 w 182"/>
                  <a:gd name="T17" fmla="*/ 139 h 213"/>
                  <a:gd name="T18" fmla="*/ 140 w 182"/>
                  <a:gd name="T19" fmla="*/ 149 h 213"/>
                  <a:gd name="T20" fmla="*/ 136 w 182"/>
                  <a:gd name="T21" fmla="*/ 157 h 213"/>
                  <a:gd name="T22" fmla="*/ 131 w 182"/>
                  <a:gd name="T23" fmla="*/ 165 h 213"/>
                  <a:gd name="T24" fmla="*/ 125 w 182"/>
                  <a:gd name="T25" fmla="*/ 173 h 213"/>
                  <a:gd name="T26" fmla="*/ 117 w 182"/>
                  <a:gd name="T27" fmla="*/ 180 h 213"/>
                  <a:gd name="T28" fmla="*/ 110 w 182"/>
                  <a:gd name="T29" fmla="*/ 185 h 213"/>
                  <a:gd name="T30" fmla="*/ 102 w 182"/>
                  <a:gd name="T31" fmla="*/ 191 h 213"/>
                  <a:gd name="T32" fmla="*/ 92 w 182"/>
                  <a:gd name="T33" fmla="*/ 195 h 213"/>
                  <a:gd name="T34" fmla="*/ 82 w 182"/>
                  <a:gd name="T35" fmla="*/ 197 h 213"/>
                  <a:gd name="T36" fmla="*/ 72 w 182"/>
                  <a:gd name="T37" fmla="*/ 200 h 213"/>
                  <a:gd name="T38" fmla="*/ 61 w 182"/>
                  <a:gd name="T39" fmla="*/ 201 h 213"/>
                  <a:gd name="T40" fmla="*/ 49 w 182"/>
                  <a:gd name="T41" fmla="*/ 201 h 213"/>
                  <a:gd name="T42" fmla="*/ 37 w 182"/>
                  <a:gd name="T43" fmla="*/ 200 h 213"/>
                  <a:gd name="T44" fmla="*/ 25 w 182"/>
                  <a:gd name="T45" fmla="*/ 197 h 213"/>
                  <a:gd name="T46" fmla="*/ 12 w 182"/>
                  <a:gd name="T47" fmla="*/ 193 h 213"/>
                  <a:gd name="T48" fmla="*/ 0 w 182"/>
                  <a:gd name="T49" fmla="*/ 188 h 213"/>
                  <a:gd name="T50" fmla="*/ 11 w 182"/>
                  <a:gd name="T51" fmla="*/ 195 h 213"/>
                  <a:gd name="T52" fmla="*/ 22 w 182"/>
                  <a:gd name="T53" fmla="*/ 200 h 213"/>
                  <a:gd name="T54" fmla="*/ 33 w 182"/>
                  <a:gd name="T55" fmla="*/ 205 h 213"/>
                  <a:gd name="T56" fmla="*/ 43 w 182"/>
                  <a:gd name="T57" fmla="*/ 208 h 213"/>
                  <a:gd name="T58" fmla="*/ 53 w 182"/>
                  <a:gd name="T59" fmla="*/ 211 h 213"/>
                  <a:gd name="T60" fmla="*/ 63 w 182"/>
                  <a:gd name="T61" fmla="*/ 212 h 213"/>
                  <a:gd name="T62" fmla="*/ 73 w 182"/>
                  <a:gd name="T63" fmla="*/ 213 h 213"/>
                  <a:gd name="T64" fmla="*/ 83 w 182"/>
                  <a:gd name="T65" fmla="*/ 213 h 213"/>
                  <a:gd name="T66" fmla="*/ 91 w 182"/>
                  <a:gd name="T67" fmla="*/ 212 h 213"/>
                  <a:gd name="T68" fmla="*/ 100 w 182"/>
                  <a:gd name="T69" fmla="*/ 210 h 213"/>
                  <a:gd name="T70" fmla="*/ 108 w 182"/>
                  <a:gd name="T71" fmla="*/ 208 h 213"/>
                  <a:gd name="T72" fmla="*/ 116 w 182"/>
                  <a:gd name="T73" fmla="*/ 206 h 213"/>
                  <a:gd name="T74" fmla="*/ 123 w 182"/>
                  <a:gd name="T75" fmla="*/ 203 h 213"/>
                  <a:gd name="T76" fmla="*/ 130 w 182"/>
                  <a:gd name="T77" fmla="*/ 199 h 213"/>
                  <a:gd name="T78" fmla="*/ 136 w 182"/>
                  <a:gd name="T79" fmla="*/ 195 h 213"/>
                  <a:gd name="T80" fmla="*/ 142 w 182"/>
                  <a:gd name="T81" fmla="*/ 191 h 213"/>
                  <a:gd name="T82" fmla="*/ 158 w 182"/>
                  <a:gd name="T83" fmla="*/ 176 h 213"/>
                  <a:gd name="T84" fmla="*/ 169 w 182"/>
                  <a:gd name="T85" fmla="*/ 161 h 213"/>
                  <a:gd name="T86" fmla="*/ 176 w 182"/>
                  <a:gd name="T87" fmla="*/ 144 h 213"/>
                  <a:gd name="T88" fmla="*/ 179 w 182"/>
                  <a:gd name="T89" fmla="*/ 128 h 213"/>
                  <a:gd name="T90" fmla="*/ 181 w 182"/>
                  <a:gd name="T91" fmla="*/ 111 h 213"/>
                  <a:gd name="T92" fmla="*/ 181 w 182"/>
                  <a:gd name="T93" fmla="*/ 95 h 213"/>
                  <a:gd name="T94" fmla="*/ 182 w 182"/>
                  <a:gd name="T95" fmla="*/ 79 h 213"/>
                  <a:gd name="T96" fmla="*/ 173 w 182"/>
                  <a:gd name="T97" fmla="*/ 46 h 213"/>
                  <a:gd name="T98" fmla="*/ 156 w 182"/>
                  <a:gd name="T99" fmla="*/ 21 h 213"/>
                  <a:gd name="T100" fmla="*/ 151 w 182"/>
                  <a:gd name="T101" fmla="*/ 18 h 213"/>
                  <a:gd name="T102" fmla="*/ 147 w 182"/>
                  <a:gd name="T103" fmla="*/ 15 h 213"/>
                  <a:gd name="T104" fmla="*/ 142 w 182"/>
                  <a:gd name="T105" fmla="*/ 13 h 213"/>
                  <a:gd name="T106" fmla="*/ 138 w 182"/>
                  <a:gd name="T107" fmla="*/ 11 h 213"/>
                  <a:gd name="T108" fmla="*/ 132 w 182"/>
                  <a:gd name="T109" fmla="*/ 9 h 213"/>
                  <a:gd name="T110" fmla="*/ 126 w 182"/>
                  <a:gd name="T111" fmla="*/ 6 h 213"/>
                  <a:gd name="T112" fmla="*/ 119 w 182"/>
                  <a:gd name="T113" fmla="*/ 3 h 213"/>
                  <a:gd name="T114" fmla="*/ 109 w 182"/>
                  <a:gd name="T115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94 w 128"/>
                  <a:gd name="T1" fmla="*/ 0 h 217"/>
                  <a:gd name="T2" fmla="*/ 105 w 128"/>
                  <a:gd name="T3" fmla="*/ 9 h 217"/>
                  <a:gd name="T4" fmla="*/ 115 w 128"/>
                  <a:gd name="T5" fmla="*/ 27 h 217"/>
                  <a:gd name="T6" fmla="*/ 123 w 128"/>
                  <a:gd name="T7" fmla="*/ 50 h 217"/>
                  <a:gd name="T8" fmla="*/ 128 w 128"/>
                  <a:gd name="T9" fmla="*/ 78 h 217"/>
                  <a:gd name="T10" fmla="*/ 127 w 128"/>
                  <a:gd name="T11" fmla="*/ 111 h 217"/>
                  <a:gd name="T12" fmla="*/ 116 w 128"/>
                  <a:gd name="T13" fmla="*/ 145 h 217"/>
                  <a:gd name="T14" fmla="*/ 94 w 128"/>
                  <a:gd name="T15" fmla="*/ 181 h 217"/>
                  <a:gd name="T16" fmla="*/ 60 w 128"/>
                  <a:gd name="T17" fmla="*/ 217 h 217"/>
                  <a:gd name="T18" fmla="*/ 49 w 128"/>
                  <a:gd name="T19" fmla="*/ 213 h 217"/>
                  <a:gd name="T20" fmla="*/ 38 w 128"/>
                  <a:gd name="T21" fmla="*/ 210 h 217"/>
                  <a:gd name="T22" fmla="*/ 26 w 128"/>
                  <a:gd name="T23" fmla="*/ 205 h 217"/>
                  <a:gd name="T24" fmla="*/ 16 w 128"/>
                  <a:gd name="T25" fmla="*/ 201 h 217"/>
                  <a:gd name="T26" fmla="*/ 8 w 128"/>
                  <a:gd name="T27" fmla="*/ 196 h 217"/>
                  <a:gd name="T28" fmla="*/ 2 w 128"/>
                  <a:gd name="T29" fmla="*/ 190 h 217"/>
                  <a:gd name="T30" fmla="*/ 0 w 128"/>
                  <a:gd name="T31" fmla="*/ 183 h 217"/>
                  <a:gd name="T32" fmla="*/ 1 w 128"/>
                  <a:gd name="T33" fmla="*/ 178 h 217"/>
                  <a:gd name="T34" fmla="*/ 13 w 128"/>
                  <a:gd name="T35" fmla="*/ 171 h 217"/>
                  <a:gd name="T36" fmla="*/ 29 w 128"/>
                  <a:gd name="T37" fmla="*/ 161 h 217"/>
                  <a:gd name="T38" fmla="*/ 46 w 128"/>
                  <a:gd name="T39" fmla="*/ 150 h 217"/>
                  <a:gd name="T40" fmla="*/ 63 w 128"/>
                  <a:gd name="T41" fmla="*/ 134 h 217"/>
                  <a:gd name="T42" fmla="*/ 79 w 128"/>
                  <a:gd name="T43" fmla="*/ 112 h 217"/>
                  <a:gd name="T44" fmla="*/ 91 w 128"/>
                  <a:gd name="T45" fmla="*/ 83 h 217"/>
                  <a:gd name="T46" fmla="*/ 97 w 128"/>
                  <a:gd name="T47" fmla="*/ 46 h 217"/>
                  <a:gd name="T48" fmla="*/ 94 w 128"/>
                  <a:gd name="T49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75 w 117"/>
                  <a:gd name="T1" fmla="*/ 0 h 132"/>
                  <a:gd name="T2" fmla="*/ 0 w 117"/>
                  <a:gd name="T3" fmla="*/ 25 h 132"/>
                  <a:gd name="T4" fmla="*/ 3 w 117"/>
                  <a:gd name="T5" fmla="*/ 26 h 132"/>
                  <a:gd name="T6" fmla="*/ 14 w 117"/>
                  <a:gd name="T7" fmla="*/ 29 h 132"/>
                  <a:gd name="T8" fmla="*/ 29 w 117"/>
                  <a:gd name="T9" fmla="*/ 36 h 132"/>
                  <a:gd name="T10" fmla="*/ 46 w 117"/>
                  <a:gd name="T11" fmla="*/ 47 h 132"/>
                  <a:gd name="T12" fmla="*/ 66 w 117"/>
                  <a:gd name="T13" fmla="*/ 62 h 132"/>
                  <a:gd name="T14" fmla="*/ 84 w 117"/>
                  <a:gd name="T15" fmla="*/ 80 h 132"/>
                  <a:gd name="T16" fmla="*/ 102 w 117"/>
                  <a:gd name="T17" fmla="*/ 103 h 132"/>
                  <a:gd name="T18" fmla="*/ 116 w 117"/>
                  <a:gd name="T19" fmla="*/ 132 h 132"/>
                  <a:gd name="T20" fmla="*/ 117 w 117"/>
                  <a:gd name="T21" fmla="*/ 120 h 132"/>
                  <a:gd name="T22" fmla="*/ 115 w 117"/>
                  <a:gd name="T23" fmla="*/ 107 h 132"/>
                  <a:gd name="T24" fmla="*/ 108 w 117"/>
                  <a:gd name="T25" fmla="*/ 90 h 132"/>
                  <a:gd name="T26" fmla="*/ 99 w 117"/>
                  <a:gd name="T27" fmla="*/ 74 h 132"/>
                  <a:gd name="T28" fmla="*/ 89 w 117"/>
                  <a:gd name="T29" fmla="*/ 58 h 132"/>
                  <a:gd name="T30" fmla="*/ 78 w 117"/>
                  <a:gd name="T31" fmla="*/ 45 h 132"/>
                  <a:gd name="T32" fmla="*/ 67 w 117"/>
                  <a:gd name="T33" fmla="*/ 36 h 132"/>
                  <a:gd name="T34" fmla="*/ 58 w 117"/>
                  <a:gd name="T35" fmla="*/ 32 h 132"/>
                  <a:gd name="T36" fmla="*/ 69 w 117"/>
                  <a:gd name="T37" fmla="*/ 29 h 132"/>
                  <a:gd name="T38" fmla="*/ 79 w 117"/>
                  <a:gd name="T39" fmla="*/ 28 h 132"/>
                  <a:gd name="T40" fmla="*/ 89 w 117"/>
                  <a:gd name="T41" fmla="*/ 26 h 132"/>
                  <a:gd name="T42" fmla="*/ 98 w 117"/>
                  <a:gd name="T43" fmla="*/ 25 h 132"/>
                  <a:gd name="T44" fmla="*/ 105 w 117"/>
                  <a:gd name="T45" fmla="*/ 24 h 132"/>
                  <a:gd name="T46" fmla="*/ 109 w 117"/>
                  <a:gd name="T47" fmla="*/ 22 h 132"/>
                  <a:gd name="T48" fmla="*/ 113 w 117"/>
                  <a:gd name="T49" fmla="*/ 21 h 132"/>
                  <a:gd name="T50" fmla="*/ 114 w 117"/>
                  <a:gd name="T51" fmla="*/ 21 h 132"/>
                  <a:gd name="T52" fmla="*/ 75 w 117"/>
                  <a:gd name="T5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29 w 29"/>
                  <a:gd name="T1" fmla="*/ 0 h 77"/>
                  <a:gd name="T2" fmla="*/ 23 w 29"/>
                  <a:gd name="T3" fmla="*/ 0 h 77"/>
                  <a:gd name="T4" fmla="*/ 16 w 29"/>
                  <a:gd name="T5" fmla="*/ 4 h 77"/>
                  <a:gd name="T6" fmla="*/ 9 w 29"/>
                  <a:gd name="T7" fmla="*/ 9 h 77"/>
                  <a:gd name="T8" fmla="*/ 4 w 29"/>
                  <a:gd name="T9" fmla="*/ 19 h 77"/>
                  <a:gd name="T10" fmla="*/ 1 w 29"/>
                  <a:gd name="T11" fmla="*/ 30 h 77"/>
                  <a:gd name="T12" fmla="*/ 0 w 29"/>
                  <a:gd name="T13" fmla="*/ 44 h 77"/>
                  <a:gd name="T14" fmla="*/ 3 w 29"/>
                  <a:gd name="T15" fmla="*/ 60 h 77"/>
                  <a:gd name="T16" fmla="*/ 11 w 29"/>
                  <a:gd name="T17" fmla="*/ 77 h 77"/>
                  <a:gd name="T18" fmla="*/ 15 w 29"/>
                  <a:gd name="T19" fmla="*/ 53 h 77"/>
                  <a:gd name="T20" fmla="*/ 19 w 29"/>
                  <a:gd name="T21" fmla="*/ 37 h 77"/>
                  <a:gd name="T22" fmla="*/ 23 w 29"/>
                  <a:gd name="T23" fmla="*/ 22 h 77"/>
                  <a:gd name="T24" fmla="*/ 29 w 29"/>
                  <a:gd name="T25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111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4112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2 w 207"/>
                    <a:gd name="T1" fmla="*/ 44 h 564"/>
                    <a:gd name="T2" fmla="*/ 6 w 207"/>
                    <a:gd name="T3" fmla="*/ 72 h 564"/>
                    <a:gd name="T4" fmla="*/ 3 w 207"/>
                    <a:gd name="T5" fmla="*/ 99 h 564"/>
                    <a:gd name="T6" fmla="*/ 0 w 207"/>
                    <a:gd name="T7" fmla="*/ 125 h 564"/>
                    <a:gd name="T8" fmla="*/ 0 w 207"/>
                    <a:gd name="T9" fmla="*/ 151 h 564"/>
                    <a:gd name="T10" fmla="*/ 3 w 207"/>
                    <a:gd name="T11" fmla="*/ 180 h 564"/>
                    <a:gd name="T12" fmla="*/ 7 w 207"/>
                    <a:gd name="T13" fmla="*/ 211 h 564"/>
                    <a:gd name="T14" fmla="*/ 16 w 207"/>
                    <a:gd name="T15" fmla="*/ 247 h 564"/>
                    <a:gd name="T16" fmla="*/ 29 w 207"/>
                    <a:gd name="T17" fmla="*/ 287 h 564"/>
                    <a:gd name="T18" fmla="*/ 43 w 207"/>
                    <a:gd name="T19" fmla="*/ 325 h 564"/>
                    <a:gd name="T20" fmla="*/ 61 w 207"/>
                    <a:gd name="T21" fmla="*/ 364 h 564"/>
                    <a:gd name="T22" fmla="*/ 83 w 207"/>
                    <a:gd name="T23" fmla="*/ 406 h 564"/>
                    <a:gd name="T24" fmla="*/ 106 w 207"/>
                    <a:gd name="T25" fmla="*/ 446 h 564"/>
                    <a:gd name="T26" fmla="*/ 132 w 207"/>
                    <a:gd name="T27" fmla="*/ 483 h 564"/>
                    <a:gd name="T28" fmla="*/ 157 w 207"/>
                    <a:gd name="T29" fmla="*/ 516 h 564"/>
                    <a:gd name="T30" fmla="*/ 182 w 207"/>
                    <a:gd name="T31" fmla="*/ 544 h 564"/>
                    <a:gd name="T32" fmla="*/ 207 w 207"/>
                    <a:gd name="T33" fmla="*/ 564 h 564"/>
                    <a:gd name="T34" fmla="*/ 160 w 207"/>
                    <a:gd name="T35" fmla="*/ 501 h 564"/>
                    <a:gd name="T36" fmla="*/ 127 w 207"/>
                    <a:gd name="T37" fmla="*/ 448 h 564"/>
                    <a:gd name="T38" fmla="*/ 103 w 207"/>
                    <a:gd name="T39" fmla="*/ 405 h 564"/>
                    <a:gd name="T40" fmla="*/ 87 w 207"/>
                    <a:gd name="T41" fmla="*/ 368 h 564"/>
                    <a:gd name="T42" fmla="*/ 75 w 207"/>
                    <a:gd name="T43" fmla="*/ 337 h 564"/>
                    <a:gd name="T44" fmla="*/ 68 w 207"/>
                    <a:gd name="T45" fmla="*/ 309 h 564"/>
                    <a:gd name="T46" fmla="*/ 63 w 207"/>
                    <a:gd name="T47" fmla="*/ 285 h 564"/>
                    <a:gd name="T48" fmla="*/ 56 w 207"/>
                    <a:gd name="T49" fmla="*/ 261 h 564"/>
                    <a:gd name="T50" fmla="*/ 44 w 207"/>
                    <a:gd name="T51" fmla="*/ 205 h 564"/>
                    <a:gd name="T52" fmla="*/ 41 w 207"/>
                    <a:gd name="T53" fmla="*/ 140 h 564"/>
                    <a:gd name="T54" fmla="*/ 43 w 207"/>
                    <a:gd name="T55" fmla="*/ 68 h 564"/>
                    <a:gd name="T56" fmla="*/ 50 w 207"/>
                    <a:gd name="T57" fmla="*/ 0 h 564"/>
                    <a:gd name="T58" fmla="*/ 12 w 207"/>
                    <a:gd name="T59" fmla="*/ 44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3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9 h 232"/>
                    <a:gd name="T2" fmla="*/ 14 w 47"/>
                    <a:gd name="T3" fmla="*/ 55 h 232"/>
                    <a:gd name="T4" fmla="*/ 22 w 47"/>
                    <a:gd name="T5" fmla="*/ 101 h 232"/>
                    <a:gd name="T6" fmla="*/ 24 w 47"/>
                    <a:gd name="T7" fmla="*/ 159 h 232"/>
                    <a:gd name="T8" fmla="*/ 19 w 47"/>
                    <a:gd name="T9" fmla="*/ 232 h 232"/>
                    <a:gd name="T10" fmla="*/ 45 w 47"/>
                    <a:gd name="T11" fmla="*/ 217 h 232"/>
                    <a:gd name="T12" fmla="*/ 47 w 47"/>
                    <a:gd name="T13" fmla="*/ 178 h 232"/>
                    <a:gd name="T14" fmla="*/ 47 w 47"/>
                    <a:gd name="T15" fmla="*/ 140 h 232"/>
                    <a:gd name="T16" fmla="*/ 45 w 47"/>
                    <a:gd name="T17" fmla="*/ 103 h 232"/>
                    <a:gd name="T18" fmla="*/ 41 w 47"/>
                    <a:gd name="T19" fmla="*/ 71 h 232"/>
                    <a:gd name="T20" fmla="*/ 36 w 47"/>
                    <a:gd name="T21" fmla="*/ 52 h 232"/>
                    <a:gd name="T22" fmla="*/ 29 w 47"/>
                    <a:gd name="T23" fmla="*/ 34 h 232"/>
                    <a:gd name="T24" fmla="*/ 22 w 47"/>
                    <a:gd name="T25" fmla="*/ 17 h 232"/>
                    <a:gd name="T26" fmla="*/ 13 w 47"/>
                    <a:gd name="T27" fmla="*/ 0 h 232"/>
                    <a:gd name="T28" fmla="*/ 0 w 47"/>
                    <a:gd name="T29" fmla="*/ 19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14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87 w 87"/>
                    <a:gd name="T1" fmla="*/ 22 h 40"/>
                    <a:gd name="T2" fmla="*/ 77 w 87"/>
                    <a:gd name="T3" fmla="*/ 17 h 40"/>
                    <a:gd name="T4" fmla="*/ 68 w 87"/>
                    <a:gd name="T5" fmla="*/ 12 h 40"/>
                    <a:gd name="T6" fmla="*/ 58 w 87"/>
                    <a:gd name="T7" fmla="*/ 7 h 40"/>
                    <a:gd name="T8" fmla="*/ 47 w 87"/>
                    <a:gd name="T9" fmla="*/ 5 h 40"/>
                    <a:gd name="T10" fmla="*/ 37 w 87"/>
                    <a:gd name="T11" fmla="*/ 3 h 40"/>
                    <a:gd name="T12" fmla="*/ 26 w 87"/>
                    <a:gd name="T13" fmla="*/ 2 h 40"/>
                    <a:gd name="T14" fmla="*/ 13 w 87"/>
                    <a:gd name="T15" fmla="*/ 0 h 40"/>
                    <a:gd name="T16" fmla="*/ 0 w 87"/>
                    <a:gd name="T17" fmla="*/ 2 h 40"/>
                    <a:gd name="T18" fmla="*/ 6 w 87"/>
                    <a:gd name="T19" fmla="*/ 6 h 40"/>
                    <a:gd name="T20" fmla="*/ 14 w 87"/>
                    <a:gd name="T21" fmla="*/ 10 h 40"/>
                    <a:gd name="T22" fmla="*/ 22 w 87"/>
                    <a:gd name="T23" fmla="*/ 14 h 40"/>
                    <a:gd name="T24" fmla="*/ 33 w 87"/>
                    <a:gd name="T25" fmla="*/ 18 h 40"/>
                    <a:gd name="T26" fmla="*/ 42 w 87"/>
                    <a:gd name="T27" fmla="*/ 22 h 40"/>
                    <a:gd name="T28" fmla="*/ 52 w 87"/>
                    <a:gd name="T29" fmla="*/ 27 h 40"/>
                    <a:gd name="T30" fmla="*/ 64 w 87"/>
                    <a:gd name="T31" fmla="*/ 33 h 40"/>
                    <a:gd name="T32" fmla="*/ 74 w 87"/>
                    <a:gd name="T33" fmla="*/ 40 h 40"/>
                    <a:gd name="T34" fmla="*/ 87 w 87"/>
                    <a:gd name="T35" fmla="*/ 22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4115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4116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7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8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19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4120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1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2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23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4124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5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26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27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5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6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7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8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9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0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6 w 596"/>
                <a:gd name="T1" fmla="*/ 370 h 666"/>
                <a:gd name="T2" fmla="*/ 6 w 596"/>
                <a:gd name="T3" fmla="*/ 341 h 666"/>
                <a:gd name="T4" fmla="*/ 0 w 596"/>
                <a:gd name="T5" fmla="*/ 289 h 666"/>
                <a:gd name="T6" fmla="*/ 4 w 596"/>
                <a:gd name="T7" fmla="*/ 222 h 666"/>
                <a:gd name="T8" fmla="*/ 25 w 596"/>
                <a:gd name="T9" fmla="*/ 151 h 666"/>
                <a:gd name="T10" fmla="*/ 69 w 596"/>
                <a:gd name="T11" fmla="*/ 84 h 666"/>
                <a:gd name="T12" fmla="*/ 142 w 596"/>
                <a:gd name="T13" fmla="*/ 31 h 666"/>
                <a:gd name="T14" fmla="*/ 247 w 596"/>
                <a:gd name="T15" fmla="*/ 2 h 666"/>
                <a:gd name="T16" fmla="*/ 380 w 596"/>
                <a:gd name="T17" fmla="*/ 9 h 666"/>
                <a:gd name="T18" fmla="*/ 484 w 596"/>
                <a:gd name="T19" fmla="*/ 68 h 666"/>
                <a:gd name="T20" fmla="*/ 554 w 596"/>
                <a:gd name="T21" fmla="*/ 165 h 666"/>
                <a:gd name="T22" fmla="*/ 591 w 596"/>
                <a:gd name="T23" fmla="*/ 284 h 666"/>
                <a:gd name="T24" fmla="*/ 595 w 596"/>
                <a:gd name="T25" fmla="*/ 409 h 666"/>
                <a:gd name="T26" fmla="*/ 566 w 596"/>
                <a:gd name="T27" fmla="*/ 525 h 666"/>
                <a:gd name="T28" fmla="*/ 507 w 596"/>
                <a:gd name="T29" fmla="*/ 615 h 666"/>
                <a:gd name="T30" fmla="*/ 417 w 596"/>
                <a:gd name="T31" fmla="*/ 663 h 666"/>
                <a:gd name="T32" fmla="*/ 389 w 596"/>
                <a:gd name="T33" fmla="*/ 659 h 666"/>
                <a:gd name="T34" fmla="*/ 441 w 596"/>
                <a:gd name="T35" fmla="*/ 617 h 666"/>
                <a:gd name="T36" fmla="*/ 482 w 596"/>
                <a:gd name="T37" fmla="*/ 544 h 666"/>
                <a:gd name="T38" fmla="*/ 509 w 596"/>
                <a:gd name="T39" fmla="*/ 454 h 666"/>
                <a:gd name="T40" fmla="*/ 520 w 596"/>
                <a:gd name="T41" fmla="*/ 355 h 666"/>
                <a:gd name="T42" fmla="*/ 514 w 596"/>
                <a:gd name="T43" fmla="*/ 258 h 666"/>
                <a:gd name="T44" fmla="*/ 485 w 596"/>
                <a:gd name="T45" fmla="*/ 174 h 666"/>
                <a:gd name="T46" fmla="*/ 433 w 596"/>
                <a:gd name="T47" fmla="*/ 112 h 666"/>
                <a:gd name="T48" fmla="*/ 341 w 596"/>
                <a:gd name="T49" fmla="*/ 75 h 666"/>
                <a:gd name="T50" fmla="*/ 246 w 596"/>
                <a:gd name="T51" fmla="*/ 61 h 666"/>
                <a:gd name="T52" fmla="*/ 174 w 596"/>
                <a:gd name="T53" fmla="*/ 71 h 666"/>
                <a:gd name="T54" fmla="*/ 121 w 596"/>
                <a:gd name="T55" fmla="*/ 101 h 666"/>
                <a:gd name="T56" fmla="*/ 84 w 596"/>
                <a:gd name="T57" fmla="*/ 149 h 666"/>
                <a:gd name="T58" fmla="*/ 57 w 596"/>
                <a:gd name="T59" fmla="*/ 206 h 666"/>
                <a:gd name="T60" fmla="*/ 40 w 596"/>
                <a:gd name="T61" fmla="*/ 272 h 666"/>
                <a:gd name="T62" fmla="*/ 28 w 596"/>
                <a:gd name="T63" fmla="*/ 339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41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42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43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44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4145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BED6F11C-8117-4D8E-BAC5-30C4B6D51D0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5.wmf"/><Relationship Id="rId5" Type="http://schemas.openxmlformats.org/officeDocument/2006/relationships/image" Target="../media/image12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0.wmf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8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24.wmf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21.wmf"/><Relationship Id="rId12" Type="http://schemas.openxmlformats.org/officeDocument/2006/relationships/oleObject" Target="../embeddings/oleObject2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3.wmf"/><Relationship Id="rId5" Type="http://schemas.openxmlformats.org/officeDocument/2006/relationships/image" Target="../media/image16.wmf"/><Relationship Id="rId15" Type="http://schemas.openxmlformats.org/officeDocument/2006/relationships/image" Target="../media/image25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26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7.bin"/><Relationship Id="rId4" Type="http://schemas.openxmlformats.org/officeDocument/2006/relationships/audio" Target="../media/audio2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notesSlide" Target="../notesSlides/notesSlide24.xml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8.bin"/><Relationship Id="rId4" Type="http://schemas.openxmlformats.org/officeDocument/2006/relationships/audio" Target="../media/audio3.wav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notesSlide" Target="../notesSlides/notesSlide25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30.wmf"/><Relationship Id="rId10" Type="http://schemas.openxmlformats.org/officeDocument/2006/relationships/image" Target="../media/image35.png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2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3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7.png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3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oleObject" Target="../embeddings/oleObject39.bin"/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35.wmf"/><Relationship Id="rId12" Type="http://schemas.openxmlformats.org/officeDocument/2006/relationships/image" Target="../media/image3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1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5.bin"/><Relationship Id="rId11" Type="http://schemas.openxmlformats.org/officeDocument/2006/relationships/oleObject" Target="../embeddings/oleObject38.bin"/><Relationship Id="rId5" Type="http://schemas.openxmlformats.org/officeDocument/2006/relationships/image" Target="../media/image34.wmf"/><Relationship Id="rId15" Type="http://schemas.openxmlformats.org/officeDocument/2006/relationships/image" Target="../media/image38.wmf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4.bin"/><Relationship Id="rId9" Type="http://schemas.openxmlformats.org/officeDocument/2006/relationships/image" Target="../media/image36.wmf"/><Relationship Id="rId14" Type="http://schemas.openxmlformats.org/officeDocument/2006/relationships/oleObject" Target="../embeddings/oleObject40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5.7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Complex Numbers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6248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 dirty="0" smtClean="0">
                <a:latin typeface="Times" charset="0"/>
              </a:rPr>
              <a:t>c) Simplify</a:t>
            </a:r>
            <a:endParaRPr lang="en-US" altLang="en-US" sz="4000" b="1" dirty="0">
              <a:latin typeface="Times" charset="0"/>
            </a:endParaRPr>
          </a:p>
        </p:txBody>
      </p:sp>
      <p:graphicFrame>
        <p:nvGraphicFramePr>
          <p:cNvPr id="43013" name="Object 5"/>
          <p:cNvGraphicFramePr>
            <a:graphicFrameLocks noChangeAspect="1"/>
          </p:cNvGraphicFramePr>
          <p:nvPr/>
        </p:nvGraphicFramePr>
        <p:xfrm>
          <a:off x="2843213" y="5289550"/>
          <a:ext cx="3635375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0" name="Equation" r:id="rId4" imgW="457200" imgH="139700" progId="Equation.DSMT36">
                  <p:embed/>
                </p:oleObj>
              </mc:Choice>
              <mc:Fallback>
                <p:oleObj name="Equation" r:id="rId4" imgW="457200" imgH="1397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5289550"/>
                        <a:ext cx="3635375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4" name="Object 6"/>
          <p:cNvGraphicFramePr>
            <a:graphicFrameLocks noChangeAspect="1"/>
          </p:cNvGraphicFramePr>
          <p:nvPr/>
        </p:nvGraphicFramePr>
        <p:xfrm>
          <a:off x="1219200" y="1752600"/>
          <a:ext cx="7575550" cy="170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1" name="Equation" r:id="rId6" imgW="1130300" imgH="254000" progId="Equation.DSMT36">
                  <p:embed/>
                </p:oleObj>
              </mc:Choice>
              <mc:Fallback>
                <p:oleObj name="Equation" r:id="rId6" imgW="1130300" imgH="2540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752600"/>
                        <a:ext cx="7575550" cy="170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2783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990600" y="381000"/>
            <a:ext cx="7772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 dirty="0">
                <a:latin typeface="Times" charset="0"/>
              </a:rPr>
              <a:t>Multiplying complex </a:t>
            </a:r>
            <a:r>
              <a:rPr lang="en-US" altLang="en-US" sz="4000" b="1" dirty="0" smtClean="0">
                <a:latin typeface="Times" charset="0"/>
              </a:rPr>
              <a:t>numbers  </a:t>
            </a:r>
            <a:endParaRPr lang="en-US" altLang="en-US" sz="4000" b="1" dirty="0">
              <a:latin typeface="Times" charset="0"/>
            </a:endParaRP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0" y="1791831"/>
            <a:ext cx="9144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dirty="0">
                <a:latin typeface="Times" charset="0"/>
              </a:rPr>
              <a:t>To multiply complex numbers, you use the same procedure as </a:t>
            </a:r>
            <a:r>
              <a:rPr lang="en-US" altLang="en-US" sz="4000" dirty="0" smtClean="0">
                <a:latin typeface="Times" charset="0"/>
              </a:rPr>
              <a:t>multiplying binomials</a:t>
            </a:r>
            <a:r>
              <a:rPr lang="en-US" altLang="en-US" sz="6000" dirty="0" smtClean="0">
                <a:latin typeface="Times" charset="0"/>
              </a:rPr>
              <a:t>.</a:t>
            </a:r>
            <a:endParaRPr lang="en-US" altLang="en-US" sz="6000" dirty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752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build="p" autoUpdateAnimBg="0"/>
      <p:bldP spid="4608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4034" name="Text Box 2"/>
              <p:cNvSpPr txBox="1">
                <a:spLocks noChangeArrowheads="1"/>
              </p:cNvSpPr>
              <p:nvPr/>
            </p:nvSpPr>
            <p:spPr bwMode="auto">
              <a:xfrm>
                <a:off x="1676400" y="-76200"/>
                <a:ext cx="6248400" cy="741741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altLang="en-US" sz="4400" b="1" u="sng" dirty="0" smtClean="0">
                    <a:latin typeface="Times" charset="0"/>
                  </a:rPr>
                  <a:t>Example 4:</a:t>
                </a:r>
              </a:p>
              <a:p>
                <a:pPr marL="742950" indent="-742950" algn="ctr">
                  <a:spcBef>
                    <a:spcPct val="50000"/>
                  </a:spcBef>
                  <a:buAutoNum type="alphaLcParenR"/>
                </a:pPr>
                <a:r>
                  <a:rPr lang="en-US" altLang="en-US" sz="3600" b="1" dirty="0" smtClean="0">
                    <a:latin typeface="Times" charset="0"/>
                  </a:rPr>
                  <a:t>Simplify</a:t>
                </a:r>
              </a:p>
              <a:p>
                <a:pPr marL="742950" indent="-742950" algn="ctr">
                  <a:spcBef>
                    <a:spcPct val="50000"/>
                  </a:spcBef>
                  <a:buAutoNum type="alphaLcParenR"/>
                </a:pPr>
                <a:endParaRPr lang="en-US" altLang="en-US" sz="3600" b="1" dirty="0" smtClean="0">
                  <a:latin typeface="Times" charset="0"/>
                </a:endParaRPr>
              </a:p>
              <a:p>
                <a:pPr algn="ctr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3600" b="1" i="1" smtClean="0">
                          <a:latin typeface="Cambria Math"/>
                        </a:rPr>
                        <m:t>−</m:t>
                      </m:r>
                      <m:r>
                        <a:rPr lang="en-US" altLang="en-US" sz="3600" b="1" i="1" smtClean="0">
                          <a:latin typeface="Cambria Math"/>
                        </a:rPr>
                        <m:t>𝟑</m:t>
                      </m:r>
                      <m:r>
                        <a:rPr lang="en-US" altLang="en-US" sz="3600" b="1" i="1" smtClean="0">
                          <a:latin typeface="Cambria Math"/>
                        </a:rPr>
                        <m:t>𝒊</m:t>
                      </m:r>
                      <m:d>
                        <m:dPr>
                          <m:ctrlPr>
                            <a:rPr lang="en-US" altLang="en-US" sz="36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sz="3600" b="1" i="1" smtClean="0">
                              <a:latin typeface="Cambria Math"/>
                            </a:rPr>
                            <m:t>𝟔</m:t>
                          </m:r>
                          <m:r>
                            <a:rPr lang="en-US" altLang="en-US" sz="3600" b="1" i="1" smtClean="0">
                              <a:latin typeface="Cambria Math"/>
                            </a:rPr>
                            <m:t>+</m:t>
                          </m:r>
                          <m:r>
                            <a:rPr lang="en-US" altLang="en-US" sz="3600" b="1" i="1" smtClean="0">
                              <a:latin typeface="Cambria Math"/>
                            </a:rPr>
                            <m:t>𝟓</m:t>
                          </m:r>
                          <m:r>
                            <a:rPr lang="en-US" altLang="en-US" sz="3600" b="1" i="1" smtClean="0">
                              <a:latin typeface="Cambria Math"/>
                            </a:rPr>
                            <m:t>𝒊</m:t>
                          </m:r>
                        </m:e>
                      </m:d>
                    </m:oMath>
                  </m:oMathPara>
                </a14:m>
                <a:endParaRPr lang="en-US" altLang="en-US" sz="3600" b="1" dirty="0" smtClean="0">
                  <a:latin typeface="Times" charset="0"/>
                </a:endParaRPr>
              </a:p>
              <a:p>
                <a:pPr algn="ctr">
                  <a:spcBef>
                    <a:spcPct val="50000"/>
                  </a:spcBef>
                </a:pPr>
                <a:endParaRPr lang="en-US" altLang="en-US" sz="3600" b="1" dirty="0" smtClean="0">
                  <a:latin typeface="Times" charset="0"/>
                </a:endParaRPr>
              </a:p>
              <a:p>
                <a:pPr algn="ctr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3600" b="1" i="1" smtClean="0">
                          <a:latin typeface="Cambria Math"/>
                        </a:rPr>
                        <m:t>=−</m:t>
                      </m:r>
                      <m:r>
                        <a:rPr lang="en-US" altLang="en-US" sz="3600" b="1" i="1" smtClean="0">
                          <a:latin typeface="Cambria Math"/>
                        </a:rPr>
                        <m:t>𝟏𝟖</m:t>
                      </m:r>
                      <m:r>
                        <a:rPr lang="en-US" altLang="en-US" sz="3600" b="1" i="1" smtClean="0">
                          <a:latin typeface="Cambria Math"/>
                        </a:rPr>
                        <m:t>𝒊</m:t>
                      </m:r>
                      <m:r>
                        <a:rPr lang="en-US" altLang="en-US" sz="3600" b="1" i="1" smtClean="0">
                          <a:latin typeface="Cambria Math"/>
                        </a:rPr>
                        <m:t>−</m:t>
                      </m:r>
                      <m:r>
                        <a:rPr lang="en-US" altLang="en-US" sz="3600" b="1" i="1" smtClean="0">
                          <a:latin typeface="Cambria Math"/>
                        </a:rPr>
                        <m:t>𝟏𝟓</m:t>
                      </m:r>
                      <m:r>
                        <a:rPr lang="en-US" altLang="en-US" sz="3600" b="1" i="1" smtClean="0">
                          <a:latin typeface="Cambria Math"/>
                        </a:rPr>
                        <m:t>𝒊</m:t>
                      </m:r>
                      <m:r>
                        <a:rPr lang="en-US" altLang="en-US" sz="3600" b="1" i="1" smtClean="0">
                          <a:latin typeface="Cambria Math"/>
                        </a:rPr>
                        <m:t>²</m:t>
                      </m:r>
                    </m:oMath>
                  </m:oMathPara>
                </a14:m>
                <a:endParaRPr lang="en-US" altLang="en-US" sz="3600" b="1" dirty="0" smtClean="0">
                  <a:latin typeface="Times" charset="0"/>
                </a:endParaRPr>
              </a:p>
              <a:p>
                <a:pPr algn="ctr">
                  <a:spcBef>
                    <a:spcPct val="50000"/>
                  </a:spcBef>
                </a:pPr>
                <a:endParaRPr lang="en-US" altLang="en-US" sz="3600" b="1" i="1" dirty="0" smtClean="0">
                  <a:latin typeface="Cambria Math"/>
                </a:endParaRPr>
              </a:p>
              <a:p>
                <a:pPr algn="ctr"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3600" b="1" i="1" smtClean="0">
                          <a:latin typeface="Cambria Math"/>
                        </a:rPr>
                        <m:t>=</m:t>
                      </m:r>
                      <m:r>
                        <a:rPr lang="en-US" altLang="en-US" sz="3600" b="1" i="1" smtClean="0">
                          <a:latin typeface="Cambria Math"/>
                        </a:rPr>
                        <m:t>𝟏𝟓</m:t>
                      </m:r>
                      <m:r>
                        <a:rPr lang="en-US" altLang="en-US" sz="3600" b="1" i="1" smtClean="0">
                          <a:latin typeface="Cambria Math"/>
                        </a:rPr>
                        <m:t>−</m:t>
                      </m:r>
                      <m:r>
                        <a:rPr lang="en-US" altLang="en-US" sz="3600" b="1" i="1" smtClean="0">
                          <a:latin typeface="Cambria Math"/>
                        </a:rPr>
                        <m:t>𝟏𝟖</m:t>
                      </m:r>
                      <m:r>
                        <a:rPr lang="en-US" altLang="en-US" sz="3600" b="1" i="1" smtClean="0">
                          <a:latin typeface="Cambria Math"/>
                        </a:rPr>
                        <m:t>𝒊</m:t>
                      </m:r>
                    </m:oMath>
                  </m:oMathPara>
                </a14:m>
                <a:endParaRPr lang="en-US" altLang="en-US" sz="3600" b="1" dirty="0" smtClean="0">
                  <a:latin typeface="Times" charset="0"/>
                </a:endParaRPr>
              </a:p>
              <a:p>
                <a:pPr algn="ctr">
                  <a:spcBef>
                    <a:spcPct val="50000"/>
                  </a:spcBef>
                </a:pPr>
                <a:endParaRPr lang="en-US" altLang="en-US" sz="3600" b="1" dirty="0" smtClean="0">
                  <a:latin typeface="Times" charset="0"/>
                </a:endParaRPr>
              </a:p>
              <a:p>
                <a:pPr algn="ctr">
                  <a:spcBef>
                    <a:spcPct val="50000"/>
                  </a:spcBef>
                </a:pPr>
                <a:endParaRPr lang="en-US" altLang="en-US" sz="3600" b="1" dirty="0">
                  <a:latin typeface="Times" charset="0"/>
                </a:endParaRPr>
              </a:p>
            </p:txBody>
          </p:sp>
        </mc:Choice>
        <mc:Fallback xmlns="">
          <p:sp>
            <p:nvSpPr>
              <p:cNvPr id="44034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76400" y="-76200"/>
                <a:ext cx="6248400" cy="7417415"/>
              </a:xfrm>
              <a:prstGeom prst="rect">
                <a:avLst/>
              </a:prstGeom>
              <a:blipFill rotWithShape="1">
                <a:blip r:embed="rId3"/>
                <a:stretch>
                  <a:fillRect t="-147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5350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4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40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1676400" y="268069"/>
            <a:ext cx="6248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b="1" dirty="0" smtClean="0">
                <a:latin typeface="Times" charset="0"/>
              </a:rPr>
              <a:t>b) Simplify</a:t>
            </a:r>
            <a:endParaRPr lang="en-US" altLang="en-US" sz="3600" b="1" dirty="0">
              <a:latin typeface="Times" charset="0"/>
            </a:endParaRPr>
          </a:p>
        </p:txBody>
      </p:sp>
      <p:graphicFrame>
        <p:nvGraphicFramePr>
          <p:cNvPr id="440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0323236"/>
              </p:ext>
            </p:extLst>
          </p:nvPr>
        </p:nvGraphicFramePr>
        <p:xfrm>
          <a:off x="1752600" y="1600200"/>
          <a:ext cx="5715000" cy="15661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2" name="Equation" r:id="rId4" imgW="927100" imgH="254000" progId="Equation.DSMT36">
                  <p:embed/>
                </p:oleObj>
              </mc:Choice>
              <mc:Fallback>
                <p:oleObj name="Equation" r:id="rId4" imgW="927100" imgH="2540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600200"/>
                        <a:ext cx="5715000" cy="15661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4043" name="Group 11"/>
          <p:cNvGrpSpPr>
            <a:grpSpLocks/>
          </p:cNvGrpSpPr>
          <p:nvPr/>
        </p:nvGrpSpPr>
        <p:grpSpPr bwMode="auto">
          <a:xfrm>
            <a:off x="838200" y="3048000"/>
            <a:ext cx="8001000" cy="1676400"/>
            <a:chOff x="528" y="1920"/>
            <a:chExt cx="5040" cy="1056"/>
          </a:xfrm>
        </p:grpSpPr>
        <p:graphicFrame>
          <p:nvGraphicFramePr>
            <p:cNvPr id="44035" name="Object 3"/>
            <p:cNvGraphicFramePr>
              <a:graphicFrameLocks noChangeAspect="1"/>
            </p:cNvGraphicFramePr>
            <p:nvPr/>
          </p:nvGraphicFramePr>
          <p:xfrm>
            <a:off x="528" y="2257"/>
            <a:ext cx="5040" cy="7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363" name="Equation" r:id="rId6" imgW="1244600" imgH="177800" progId="Equation.DSMT36">
                    <p:embed/>
                  </p:oleObj>
                </mc:Choice>
                <mc:Fallback>
                  <p:oleObj name="Equation" r:id="rId6" imgW="1244600" imgH="177800" progId="Equation.DSMT3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8" y="2257"/>
                          <a:ext cx="5040" cy="7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4039" name="Text Box 7"/>
            <p:cNvSpPr txBox="1">
              <a:spLocks noChangeArrowheads="1"/>
            </p:cNvSpPr>
            <p:nvPr/>
          </p:nvSpPr>
          <p:spPr bwMode="auto">
            <a:xfrm>
              <a:off x="768" y="1968"/>
              <a:ext cx="480" cy="6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6600" b="1">
                  <a:latin typeface="Times" charset="0"/>
                </a:rPr>
                <a:t>F</a:t>
              </a:r>
            </a:p>
          </p:txBody>
        </p:sp>
        <p:sp>
          <p:nvSpPr>
            <p:cNvPr id="44040" name="Text Box 8"/>
            <p:cNvSpPr txBox="1">
              <a:spLocks noChangeArrowheads="1"/>
            </p:cNvSpPr>
            <p:nvPr/>
          </p:nvSpPr>
          <p:spPr bwMode="auto">
            <a:xfrm>
              <a:off x="2016" y="1948"/>
              <a:ext cx="480" cy="6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6600" b="1">
                  <a:latin typeface="Times" charset="0"/>
                </a:rPr>
                <a:t>O</a:t>
              </a:r>
            </a:p>
          </p:txBody>
        </p:sp>
        <p:sp>
          <p:nvSpPr>
            <p:cNvPr id="44041" name="Text Box 9"/>
            <p:cNvSpPr txBox="1">
              <a:spLocks noChangeArrowheads="1"/>
            </p:cNvSpPr>
            <p:nvPr/>
          </p:nvSpPr>
          <p:spPr bwMode="auto">
            <a:xfrm>
              <a:off x="3360" y="1920"/>
              <a:ext cx="480" cy="6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6600" b="1">
                  <a:latin typeface="Times" charset="0"/>
                </a:rPr>
                <a:t>I</a:t>
              </a:r>
            </a:p>
          </p:txBody>
        </p:sp>
        <p:sp>
          <p:nvSpPr>
            <p:cNvPr id="44042" name="Text Box 10"/>
            <p:cNvSpPr txBox="1">
              <a:spLocks noChangeArrowheads="1"/>
            </p:cNvSpPr>
            <p:nvPr/>
          </p:nvSpPr>
          <p:spPr bwMode="auto">
            <a:xfrm>
              <a:off x="4704" y="1968"/>
              <a:ext cx="480" cy="6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6600" b="1">
                  <a:latin typeface="Times" charset="0"/>
                </a:rPr>
                <a:t>L</a:t>
              </a:r>
            </a:p>
          </p:txBody>
        </p:sp>
      </p:grpSp>
      <p:graphicFrame>
        <p:nvGraphicFramePr>
          <p:cNvPr id="44044" name="Object 12"/>
          <p:cNvGraphicFramePr>
            <a:graphicFrameLocks noChangeAspect="1"/>
          </p:cNvGraphicFramePr>
          <p:nvPr/>
        </p:nvGraphicFramePr>
        <p:xfrm>
          <a:off x="1920875" y="4800600"/>
          <a:ext cx="5441950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4" name="Equation" r:id="rId8" imgW="800100" imgH="139700" progId="Equation.DSMT36">
                  <p:embed/>
                </p:oleObj>
              </mc:Choice>
              <mc:Fallback>
                <p:oleObj name="Equation" r:id="rId8" imgW="800100" imgH="1397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75" y="4800600"/>
                        <a:ext cx="5441950" cy="950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45" name="Object 13"/>
          <p:cNvGraphicFramePr>
            <a:graphicFrameLocks noChangeAspect="1"/>
          </p:cNvGraphicFramePr>
          <p:nvPr/>
        </p:nvGraphicFramePr>
        <p:xfrm>
          <a:off x="3014663" y="5638800"/>
          <a:ext cx="3541712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65" name="Equation" r:id="rId10" imgW="520700" imgH="139700" progId="Equation.DSMT36">
                  <p:embed/>
                </p:oleObj>
              </mc:Choice>
              <mc:Fallback>
                <p:oleObj name="Equation" r:id="rId10" imgW="520700" imgH="1397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4663" y="5638800"/>
                        <a:ext cx="3541712" cy="950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228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676400" y="381000"/>
            <a:ext cx="6248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 dirty="0">
                <a:latin typeface="Times" charset="0"/>
              </a:rPr>
              <a:t>c</a:t>
            </a:r>
            <a:r>
              <a:rPr lang="en-US" altLang="en-US" sz="4000" b="1" dirty="0" smtClean="0">
                <a:latin typeface="Times" charset="0"/>
              </a:rPr>
              <a:t>) Simplify</a:t>
            </a:r>
            <a:endParaRPr lang="en-US" altLang="en-US" sz="4000" b="1" dirty="0">
              <a:latin typeface="Times" charset="0"/>
            </a:endParaRPr>
          </a:p>
        </p:txBody>
      </p:sp>
      <p:grpSp>
        <p:nvGrpSpPr>
          <p:cNvPr id="45069" name="Group 13"/>
          <p:cNvGrpSpPr>
            <a:grpSpLocks/>
          </p:cNvGrpSpPr>
          <p:nvPr/>
        </p:nvGrpSpPr>
        <p:grpSpPr bwMode="auto">
          <a:xfrm>
            <a:off x="796925" y="3048000"/>
            <a:ext cx="8083550" cy="1676400"/>
            <a:chOff x="502" y="1920"/>
            <a:chExt cx="5092" cy="1056"/>
          </a:xfrm>
        </p:grpSpPr>
        <p:graphicFrame>
          <p:nvGraphicFramePr>
            <p:cNvPr id="45061" name="Object 5"/>
            <p:cNvGraphicFramePr>
              <a:graphicFrameLocks noChangeAspect="1"/>
            </p:cNvGraphicFramePr>
            <p:nvPr/>
          </p:nvGraphicFramePr>
          <p:xfrm>
            <a:off x="502" y="2257"/>
            <a:ext cx="5092" cy="7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5346" name="Equation" r:id="rId4" imgW="1257300" imgH="177800" progId="Equation.DSMT36">
                    <p:embed/>
                  </p:oleObj>
                </mc:Choice>
                <mc:Fallback>
                  <p:oleObj name="Equation" r:id="rId4" imgW="1257300" imgH="177800" progId="Equation.DSMT3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2" y="2257"/>
                          <a:ext cx="5092" cy="7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5062" name="Text Box 6"/>
            <p:cNvSpPr txBox="1">
              <a:spLocks noChangeArrowheads="1"/>
            </p:cNvSpPr>
            <p:nvPr/>
          </p:nvSpPr>
          <p:spPr bwMode="auto">
            <a:xfrm>
              <a:off x="768" y="1968"/>
              <a:ext cx="480" cy="6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6600" b="1">
                  <a:latin typeface="Times" charset="0"/>
                </a:rPr>
                <a:t>F</a:t>
              </a:r>
            </a:p>
          </p:txBody>
        </p:sp>
        <p:sp>
          <p:nvSpPr>
            <p:cNvPr id="45063" name="Text Box 7"/>
            <p:cNvSpPr txBox="1">
              <a:spLocks noChangeArrowheads="1"/>
            </p:cNvSpPr>
            <p:nvPr/>
          </p:nvSpPr>
          <p:spPr bwMode="auto">
            <a:xfrm>
              <a:off x="2016" y="1948"/>
              <a:ext cx="480" cy="6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6600" b="1">
                  <a:latin typeface="Times" charset="0"/>
                </a:rPr>
                <a:t>O</a:t>
              </a:r>
            </a:p>
          </p:txBody>
        </p:sp>
        <p:sp>
          <p:nvSpPr>
            <p:cNvPr id="45064" name="Text Box 8"/>
            <p:cNvSpPr txBox="1">
              <a:spLocks noChangeArrowheads="1"/>
            </p:cNvSpPr>
            <p:nvPr/>
          </p:nvSpPr>
          <p:spPr bwMode="auto">
            <a:xfrm>
              <a:off x="3360" y="1920"/>
              <a:ext cx="480" cy="6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6600" b="1">
                  <a:latin typeface="Times" charset="0"/>
                </a:rPr>
                <a:t>I</a:t>
              </a:r>
            </a:p>
          </p:txBody>
        </p:sp>
        <p:sp>
          <p:nvSpPr>
            <p:cNvPr id="45065" name="Text Box 9"/>
            <p:cNvSpPr txBox="1">
              <a:spLocks noChangeArrowheads="1"/>
            </p:cNvSpPr>
            <p:nvPr/>
          </p:nvSpPr>
          <p:spPr bwMode="auto">
            <a:xfrm>
              <a:off x="4704" y="1968"/>
              <a:ext cx="480" cy="6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6600" b="1">
                  <a:latin typeface="Times" charset="0"/>
                </a:rPr>
                <a:t>L</a:t>
              </a:r>
            </a:p>
          </p:txBody>
        </p:sp>
      </p:grpSp>
      <p:graphicFrame>
        <p:nvGraphicFramePr>
          <p:cNvPr id="45066" name="Object 10"/>
          <p:cNvGraphicFramePr>
            <a:graphicFrameLocks noChangeAspect="1"/>
          </p:cNvGraphicFramePr>
          <p:nvPr/>
        </p:nvGraphicFramePr>
        <p:xfrm>
          <a:off x="1792288" y="4800600"/>
          <a:ext cx="5700712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7" name="Equation" r:id="rId6" imgW="838200" imgH="139700" progId="Equation.DSMT36">
                  <p:embed/>
                </p:oleObj>
              </mc:Choice>
              <mc:Fallback>
                <p:oleObj name="Equation" r:id="rId6" imgW="838200" imgH="1397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2288" y="4800600"/>
                        <a:ext cx="5700712" cy="950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7" name="Object 11"/>
          <p:cNvGraphicFramePr>
            <a:graphicFrameLocks noChangeAspect="1"/>
          </p:cNvGraphicFramePr>
          <p:nvPr/>
        </p:nvGraphicFramePr>
        <p:xfrm>
          <a:off x="2624138" y="5678488"/>
          <a:ext cx="4232275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8" name="Equation" r:id="rId8" imgW="622300" imgH="139700" progId="Equation.DSMT36">
                  <p:embed/>
                </p:oleObj>
              </mc:Choice>
              <mc:Fallback>
                <p:oleObj name="Equation" r:id="rId8" imgW="622300" imgH="1397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4138" y="5678488"/>
                        <a:ext cx="4232275" cy="950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06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9988603"/>
              </p:ext>
            </p:extLst>
          </p:nvPr>
        </p:nvGraphicFramePr>
        <p:xfrm>
          <a:off x="1524000" y="1676400"/>
          <a:ext cx="6019800" cy="1525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49" name="Equation" r:id="rId10" imgW="1003300" imgH="254000" progId="Equation.DSMT36">
                  <p:embed/>
                </p:oleObj>
              </mc:Choice>
              <mc:Fallback>
                <p:oleObj name="Equation" r:id="rId10" imgW="1003300" imgH="2540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676400"/>
                        <a:ext cx="6019800" cy="15256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0972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83028" y="314854"/>
            <a:ext cx="8060972" cy="38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2800" b="1" dirty="0" smtClean="0">
                <a:solidFill>
                  <a:srgbClr val="B80D07"/>
                </a:solidFill>
              </a:rPr>
              <a:t>How </a:t>
            </a:r>
            <a:r>
              <a:rPr lang="en-US" sz="2800" b="1" dirty="0">
                <a:solidFill>
                  <a:srgbClr val="B80D07"/>
                </a:solidFill>
              </a:rPr>
              <a:t>do we handle quadratic equations </a:t>
            </a:r>
            <a:r>
              <a:rPr lang="en-US" sz="2800" b="1" dirty="0" smtClean="0">
                <a:solidFill>
                  <a:srgbClr val="B80D07"/>
                </a:solidFill>
              </a:rPr>
              <a:t>with complex </a:t>
            </a:r>
            <a:r>
              <a:rPr lang="en-US" sz="2800" b="1" dirty="0">
                <a:solidFill>
                  <a:srgbClr val="B80D07"/>
                </a:solidFill>
              </a:rPr>
              <a:t>roots?</a:t>
            </a:r>
            <a:endParaRPr lang="en-US" sz="2800" b="1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sz="half" idx="2"/>
          </p:nvPr>
        </p:nvSpPr>
        <p:spPr bwMode="auto">
          <a:xfrm>
            <a:off x="1083028" y="1587764"/>
            <a:ext cx="7501820" cy="46963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2800" b="1" dirty="0" smtClean="0">
                <a:solidFill>
                  <a:srgbClr val="060899"/>
                </a:solidFill>
              </a:rPr>
              <a:t>Example 5: Do </a:t>
            </a:r>
            <a:r>
              <a:rPr lang="en-US" sz="2800" b="1" dirty="0">
                <a:solidFill>
                  <a:srgbClr val="060899"/>
                </a:solidFill>
              </a:rPr>
              <a:t>Now:</a:t>
            </a:r>
            <a:endParaRPr lang="en-US" sz="2800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2201334" y="2012157"/>
            <a:ext cx="634859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 dirty="0"/>
              <a:t>Solve the following quadratic:</a:t>
            </a:r>
          </a:p>
          <a:p>
            <a:r>
              <a:rPr lang="en-US" sz="3200" i="1" dirty="0"/>
              <a:t>x</a:t>
            </a:r>
            <a:r>
              <a:rPr lang="en-US" sz="3200" baseline="30000" dirty="0"/>
              <a:t>2</a:t>
            </a:r>
            <a:r>
              <a:rPr lang="en-US" sz="3200" dirty="0"/>
              <a:t> –  8</a:t>
            </a:r>
            <a:r>
              <a:rPr lang="en-US" sz="3200" i="1" dirty="0"/>
              <a:t>x</a:t>
            </a:r>
            <a:r>
              <a:rPr lang="en-US" sz="3200" dirty="0"/>
              <a:t> + 17 = 0</a:t>
            </a:r>
          </a:p>
        </p:txBody>
      </p:sp>
    </p:spTree>
    <p:extLst>
      <p:ext uri="{BB962C8B-B14F-4D97-AF65-F5344CB8AC3E}">
        <p14:creationId xmlns:p14="http://schemas.microsoft.com/office/powerpoint/2010/main" val="2501141605"/>
      </p:ext>
    </p:extLst>
  </p:cSld>
  <p:clrMapOvr>
    <a:masterClrMapping/>
  </p:clrMapOvr>
  <p:transition spd="slow">
    <p:blinds/>
    <p:sndAc>
      <p:stSnd>
        <p:snd r:embed="rId3" name="Chimes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build="p"/>
      <p:bldP spid="205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846667" y="3204105"/>
            <a:ext cx="7958667" cy="908844"/>
          </a:xfrm>
          <a:prstGeom prst="rect">
            <a:avLst/>
          </a:prstGeom>
          <a:solidFill>
            <a:srgbClr val="C7E38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16000" y="240771"/>
            <a:ext cx="7789333" cy="444500"/>
          </a:xfrm>
          <a:gradFill rotWithShape="0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b="1" dirty="0" smtClean="0"/>
              <a:t>Example 5: Complex </a:t>
            </a:r>
            <a:r>
              <a:rPr lang="en-US" sz="2800" b="1" dirty="0"/>
              <a:t>Roots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801860" y="762001"/>
            <a:ext cx="21611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– 8</a:t>
            </a:r>
            <a:r>
              <a:rPr lang="en-US" i="1"/>
              <a:t>x</a:t>
            </a:r>
            <a:r>
              <a:rPr lang="en-US"/>
              <a:t> + 17 = 0</a:t>
            </a:r>
          </a:p>
        </p:txBody>
      </p:sp>
      <p:grpSp>
        <p:nvGrpSpPr>
          <p:cNvPr id="12309" name="Group 21"/>
          <p:cNvGrpSpPr>
            <a:grpSpLocks/>
          </p:cNvGrpSpPr>
          <p:nvPr/>
        </p:nvGrpSpPr>
        <p:grpSpPr bwMode="auto">
          <a:xfrm>
            <a:off x="1354667" y="1714500"/>
            <a:ext cx="6773333" cy="825500"/>
            <a:chOff x="768" y="1301"/>
            <a:chExt cx="3840" cy="624"/>
          </a:xfrm>
        </p:grpSpPr>
        <p:sp>
          <p:nvSpPr>
            <p:cNvPr id="12294" name="Rectangle 6"/>
            <p:cNvSpPr>
              <a:spLocks noChangeArrowheads="1"/>
            </p:cNvSpPr>
            <p:nvPr/>
          </p:nvSpPr>
          <p:spPr bwMode="auto">
            <a:xfrm>
              <a:off x="768" y="1301"/>
              <a:ext cx="3840" cy="624"/>
            </a:xfrm>
            <a:prstGeom prst="rect">
              <a:avLst/>
            </a:prstGeom>
            <a:solidFill>
              <a:srgbClr val="C7E38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2" name="Rectangle 4"/>
            <p:cNvSpPr>
              <a:spLocks noChangeArrowheads="1"/>
            </p:cNvSpPr>
            <p:nvPr/>
          </p:nvSpPr>
          <p:spPr bwMode="auto">
            <a:xfrm>
              <a:off x="1008" y="1425"/>
              <a:ext cx="1722" cy="349"/>
            </a:xfrm>
            <a:prstGeom prst="rect">
              <a:avLst/>
            </a:prstGeom>
            <a:solidFill>
              <a:srgbClr val="B80D07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Quadratic Formula</a:t>
              </a:r>
              <a:endParaRPr lang="en-US" sz="2400"/>
            </a:p>
          </p:txBody>
        </p:sp>
        <p:graphicFrame>
          <p:nvGraphicFramePr>
            <p:cNvPr id="12293" name="Object 5"/>
            <p:cNvGraphicFramePr>
              <a:graphicFrameLocks noChangeAspect="1"/>
            </p:cNvGraphicFramePr>
            <p:nvPr/>
          </p:nvGraphicFramePr>
          <p:xfrm>
            <a:off x="2819" y="1348"/>
            <a:ext cx="1589" cy="5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396" name="Equation" r:id="rId4" imgW="1257300" imgH="419100" progId="Equation.3">
                    <p:embed/>
                  </p:oleObj>
                </mc:Choice>
                <mc:Fallback>
                  <p:oleObj name="Equation" r:id="rId4" imgW="1257300" imgH="4191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19" y="1348"/>
                          <a:ext cx="1589" cy="529"/>
                        </a:xfrm>
                        <a:prstGeom prst="rect">
                          <a:avLst/>
                        </a:prstGeom>
                        <a:solidFill>
                          <a:srgbClr val="C7E38F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310" name="Group 22"/>
          <p:cNvGrpSpPr>
            <a:grpSpLocks/>
          </p:cNvGrpSpPr>
          <p:nvPr/>
        </p:nvGrpSpPr>
        <p:grpSpPr bwMode="auto">
          <a:xfrm>
            <a:off x="846667" y="2657740"/>
            <a:ext cx="7958667" cy="444500"/>
            <a:chOff x="480" y="2009"/>
            <a:chExt cx="4512" cy="336"/>
          </a:xfrm>
        </p:grpSpPr>
        <p:sp>
          <p:nvSpPr>
            <p:cNvPr id="12305" name="Rectangle 17"/>
            <p:cNvSpPr>
              <a:spLocks noChangeArrowheads="1"/>
            </p:cNvSpPr>
            <p:nvPr/>
          </p:nvSpPr>
          <p:spPr bwMode="auto">
            <a:xfrm>
              <a:off x="480" y="2009"/>
              <a:ext cx="4512" cy="336"/>
            </a:xfrm>
            <a:prstGeom prst="rect">
              <a:avLst/>
            </a:prstGeom>
            <a:solidFill>
              <a:srgbClr val="FFCC9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6" name="Rectangle 8"/>
            <p:cNvSpPr>
              <a:spLocks noChangeArrowheads="1"/>
            </p:cNvSpPr>
            <p:nvPr/>
          </p:nvSpPr>
          <p:spPr bwMode="auto">
            <a:xfrm>
              <a:off x="576" y="2015"/>
              <a:ext cx="1523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determine a, b, and c</a:t>
              </a:r>
            </a:p>
          </p:txBody>
        </p:sp>
      </p:grp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5334001" y="2667001"/>
            <a:ext cx="26693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 = 1, b = -8, c = 17</a:t>
            </a:r>
          </a:p>
        </p:txBody>
      </p:sp>
      <p:grpSp>
        <p:nvGrpSpPr>
          <p:cNvPr id="12311" name="Group 23"/>
          <p:cNvGrpSpPr>
            <a:grpSpLocks/>
          </p:cNvGrpSpPr>
          <p:nvPr/>
        </p:nvGrpSpPr>
        <p:grpSpPr bwMode="auto">
          <a:xfrm>
            <a:off x="1016000" y="3229240"/>
            <a:ext cx="7662333" cy="826823"/>
            <a:chOff x="576" y="2441"/>
            <a:chExt cx="4344" cy="625"/>
          </a:xfrm>
        </p:grpSpPr>
        <p:graphicFrame>
          <p:nvGraphicFramePr>
            <p:cNvPr id="12295" name="Object 7"/>
            <p:cNvGraphicFramePr>
              <a:graphicFrameLocks noChangeAspect="1"/>
            </p:cNvGraphicFramePr>
            <p:nvPr/>
          </p:nvGraphicFramePr>
          <p:xfrm>
            <a:off x="2496" y="2505"/>
            <a:ext cx="2424" cy="5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397" name="Equation" r:id="rId6" imgW="1917700" imgH="444500" progId="Equation.3">
                    <p:embed/>
                  </p:oleObj>
                </mc:Choice>
                <mc:Fallback>
                  <p:oleObj name="Equation" r:id="rId6" imgW="1917700" imgH="4445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6" y="2505"/>
                          <a:ext cx="2424" cy="56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298" name="Rectangle 10"/>
            <p:cNvSpPr>
              <a:spLocks noChangeArrowheads="1"/>
            </p:cNvSpPr>
            <p:nvPr/>
          </p:nvSpPr>
          <p:spPr bwMode="auto">
            <a:xfrm>
              <a:off x="576" y="2441"/>
              <a:ext cx="1268" cy="4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substitute into </a:t>
              </a:r>
            </a:p>
            <a:p>
              <a:r>
                <a:rPr lang="en-US"/>
                <a:t>quadratic formula</a:t>
              </a:r>
            </a:p>
          </p:txBody>
        </p:sp>
      </p:grpSp>
      <p:grpSp>
        <p:nvGrpSpPr>
          <p:cNvPr id="12312" name="Group 24"/>
          <p:cNvGrpSpPr>
            <a:grpSpLocks/>
          </p:cNvGrpSpPr>
          <p:nvPr/>
        </p:nvGrpSpPr>
        <p:grpSpPr bwMode="auto">
          <a:xfrm>
            <a:off x="846667" y="4254500"/>
            <a:ext cx="7958667" cy="1651000"/>
            <a:chOff x="480" y="3216"/>
            <a:chExt cx="4512" cy="1248"/>
          </a:xfrm>
        </p:grpSpPr>
        <p:sp>
          <p:nvSpPr>
            <p:cNvPr id="12308" name="Rectangle 20"/>
            <p:cNvSpPr>
              <a:spLocks noChangeArrowheads="1"/>
            </p:cNvSpPr>
            <p:nvPr/>
          </p:nvSpPr>
          <p:spPr bwMode="auto">
            <a:xfrm>
              <a:off x="480" y="3216"/>
              <a:ext cx="4512" cy="1248"/>
            </a:xfrm>
            <a:prstGeom prst="rect">
              <a:avLst/>
            </a:prstGeom>
            <a:solidFill>
              <a:srgbClr val="FFCC9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9" name="Rectangle 11"/>
            <p:cNvSpPr>
              <a:spLocks noChangeArrowheads="1"/>
            </p:cNvSpPr>
            <p:nvPr/>
          </p:nvSpPr>
          <p:spPr bwMode="auto">
            <a:xfrm>
              <a:off x="651" y="3354"/>
              <a:ext cx="952" cy="4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evaluate and</a:t>
              </a:r>
            </a:p>
            <a:p>
              <a:r>
                <a:rPr lang="en-US"/>
                <a:t>simplify</a:t>
              </a:r>
            </a:p>
          </p:txBody>
        </p:sp>
      </p:grpSp>
      <p:graphicFrame>
        <p:nvGraphicFramePr>
          <p:cNvPr id="12300" name="Object 12"/>
          <p:cNvGraphicFramePr>
            <a:graphicFrameLocks noChangeAspect="1"/>
          </p:cNvGraphicFramePr>
          <p:nvPr/>
        </p:nvGraphicFramePr>
        <p:xfrm>
          <a:off x="4146904" y="4324615"/>
          <a:ext cx="2711097" cy="740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98" name="Equation" r:id="rId8" imgW="1079500" imgH="393700" progId="Equation.3">
                  <p:embed/>
                </p:oleObj>
              </mc:Choice>
              <mc:Fallback>
                <p:oleObj name="Equation" r:id="rId8" imgW="10795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6904" y="4324615"/>
                        <a:ext cx="2711097" cy="7408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01" name="Object 13"/>
          <p:cNvGraphicFramePr>
            <a:graphicFrameLocks noChangeAspect="1"/>
          </p:cNvGraphicFramePr>
          <p:nvPr/>
        </p:nvGraphicFramePr>
        <p:xfrm>
          <a:off x="6963834" y="4324615"/>
          <a:ext cx="1696861" cy="742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99" name="Equation" r:id="rId10" imgW="673100" imgH="393700" progId="Equation.3">
                  <p:embed/>
                </p:oleObj>
              </mc:Choice>
              <mc:Fallback>
                <p:oleObj name="Equation" r:id="rId10" imgW="6731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3834" y="4324615"/>
                        <a:ext cx="1696861" cy="7421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2" name="Oval 14"/>
          <p:cNvSpPr>
            <a:spLocks noChangeArrowheads="1"/>
          </p:cNvSpPr>
          <p:nvPr/>
        </p:nvSpPr>
        <p:spPr bwMode="auto">
          <a:xfrm>
            <a:off x="7874000" y="4197615"/>
            <a:ext cx="846667" cy="571500"/>
          </a:xfrm>
          <a:prstGeom prst="ellipse">
            <a:avLst/>
          </a:prstGeom>
          <a:noFill/>
          <a:ln w="57150">
            <a:solidFill>
              <a:srgbClr val="B80D0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2303" name="Object 15"/>
          <p:cNvGraphicFramePr>
            <a:graphicFrameLocks noChangeAspect="1"/>
          </p:cNvGraphicFramePr>
          <p:nvPr/>
        </p:nvGraphicFramePr>
        <p:xfrm>
          <a:off x="4180417" y="5148792"/>
          <a:ext cx="2843389" cy="693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00" name="Equation" r:id="rId12" imgW="1130300" imgH="368300" progId="Equation.3">
                  <p:embed/>
                </p:oleObj>
              </mc:Choice>
              <mc:Fallback>
                <p:oleObj name="Equation" r:id="rId12" imgW="11303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0417" y="5148792"/>
                        <a:ext cx="2843389" cy="6932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2529417" y="1206500"/>
            <a:ext cx="5115503" cy="46166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standard form </a:t>
            </a:r>
            <a:r>
              <a:rPr lang="en-US" sz="2400" i="1"/>
              <a:t>y</a:t>
            </a:r>
            <a:r>
              <a:rPr lang="en-US" sz="2400"/>
              <a:t> = a</a:t>
            </a:r>
            <a:r>
              <a:rPr lang="en-US" sz="2400" i="1"/>
              <a:t>x</a:t>
            </a:r>
            <a:r>
              <a:rPr lang="en-US" sz="2400" baseline="30000"/>
              <a:t>2</a:t>
            </a:r>
            <a:r>
              <a:rPr lang="en-US" sz="2400"/>
              <a:t> + b</a:t>
            </a:r>
            <a:r>
              <a:rPr lang="en-US" sz="2400" i="1"/>
              <a:t>x</a:t>
            </a:r>
            <a:r>
              <a:rPr lang="en-US" sz="2400"/>
              <a:t> + c</a:t>
            </a:r>
          </a:p>
        </p:txBody>
      </p:sp>
    </p:spTree>
    <p:extLst>
      <p:ext uri="{BB962C8B-B14F-4D97-AF65-F5344CB8AC3E}">
        <p14:creationId xmlns:p14="http://schemas.microsoft.com/office/powerpoint/2010/main" val="1161581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6" grpId="0" animBg="1"/>
      <p:bldP spid="12297" grpId="0" build="p" autoUpdateAnimBg="0"/>
      <p:bldP spid="12302" grpId="0" animBg="1"/>
      <p:bldP spid="12304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16000" y="240771"/>
            <a:ext cx="7789333" cy="444500"/>
          </a:xfrm>
          <a:gradFill rotWithShape="0">
            <a:gsLst>
              <a:gs pos="0">
                <a:srgbClr val="96AB94"/>
              </a:gs>
              <a:gs pos="17000">
                <a:srgbClr val="D4DEFF"/>
              </a:gs>
              <a:gs pos="47000">
                <a:srgbClr val="D4DEFF"/>
              </a:gs>
              <a:gs pos="100000">
                <a:srgbClr val="8488C4"/>
              </a:gs>
            </a:gsLst>
            <a:path path="shape">
              <a:fillToRect l="50000" t="50000" r="50000" b="50000"/>
            </a:path>
          </a:gradFill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b="1" dirty="0" smtClean="0"/>
              <a:t>Example 6:</a:t>
            </a:r>
            <a:endParaRPr lang="en-US" sz="2800" b="1" dirty="0"/>
          </a:p>
        </p:txBody>
      </p:sp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3471333" y="1903678"/>
          <a:ext cx="2802820" cy="6998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30" name="Equation" r:id="rId4" imgW="1257300" imgH="419100" progId="Equation.3">
                  <p:embed/>
                </p:oleObj>
              </mc:Choice>
              <mc:Fallback>
                <p:oleObj name="Equation" r:id="rId4" imgW="12573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1333" y="1903678"/>
                        <a:ext cx="2802820" cy="699823"/>
                      </a:xfrm>
                      <a:prstGeom prst="rect">
                        <a:avLst/>
                      </a:prstGeom>
                      <a:solidFill>
                        <a:srgbClr val="FFA3A5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513" name="Group 33"/>
          <p:cNvGrpSpPr>
            <a:grpSpLocks/>
          </p:cNvGrpSpPr>
          <p:nvPr/>
        </p:nvGrpSpPr>
        <p:grpSpPr bwMode="auto">
          <a:xfrm>
            <a:off x="846667" y="3175000"/>
            <a:ext cx="7958667" cy="444500"/>
            <a:chOff x="480" y="2400"/>
            <a:chExt cx="4512" cy="336"/>
          </a:xfrm>
        </p:grpSpPr>
        <p:sp>
          <p:nvSpPr>
            <p:cNvPr id="20509" name="Rectangle 29"/>
            <p:cNvSpPr>
              <a:spLocks noChangeArrowheads="1"/>
            </p:cNvSpPr>
            <p:nvPr/>
          </p:nvSpPr>
          <p:spPr bwMode="auto">
            <a:xfrm>
              <a:off x="480" y="2400"/>
              <a:ext cx="4512" cy="336"/>
            </a:xfrm>
            <a:prstGeom prst="rect">
              <a:avLst/>
            </a:prstGeom>
            <a:solidFill>
              <a:srgbClr val="C7E38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8" name="Rectangle 8"/>
            <p:cNvSpPr>
              <a:spLocks noChangeArrowheads="1"/>
            </p:cNvSpPr>
            <p:nvPr/>
          </p:nvSpPr>
          <p:spPr bwMode="auto">
            <a:xfrm>
              <a:off x="576" y="2400"/>
              <a:ext cx="1523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determine a, b, and c</a:t>
              </a:r>
            </a:p>
          </p:txBody>
        </p:sp>
      </p:grp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5334001" y="3176324"/>
            <a:ext cx="26693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 = 1, b = -2, c = 10</a:t>
            </a:r>
          </a:p>
        </p:txBody>
      </p:sp>
      <p:grpSp>
        <p:nvGrpSpPr>
          <p:cNvPr id="20516" name="Group 36"/>
          <p:cNvGrpSpPr>
            <a:grpSpLocks/>
          </p:cNvGrpSpPr>
          <p:nvPr/>
        </p:nvGrpSpPr>
        <p:grpSpPr bwMode="auto">
          <a:xfrm>
            <a:off x="846667" y="3683000"/>
            <a:ext cx="7958667" cy="826823"/>
            <a:chOff x="480" y="2784"/>
            <a:chExt cx="4512" cy="625"/>
          </a:xfrm>
        </p:grpSpPr>
        <p:sp>
          <p:nvSpPr>
            <p:cNvPr id="20510" name="Rectangle 30"/>
            <p:cNvSpPr>
              <a:spLocks noChangeArrowheads="1"/>
            </p:cNvSpPr>
            <p:nvPr/>
          </p:nvSpPr>
          <p:spPr bwMode="auto">
            <a:xfrm>
              <a:off x="480" y="2784"/>
              <a:ext cx="4512" cy="624"/>
            </a:xfrm>
            <a:prstGeom prst="rect">
              <a:avLst/>
            </a:prstGeom>
            <a:solidFill>
              <a:srgbClr val="FFCC9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14" name="Group 34"/>
            <p:cNvGrpSpPr>
              <a:grpSpLocks/>
            </p:cNvGrpSpPr>
            <p:nvPr/>
          </p:nvGrpSpPr>
          <p:grpSpPr bwMode="auto">
            <a:xfrm>
              <a:off x="576" y="2784"/>
              <a:ext cx="4344" cy="625"/>
              <a:chOff x="576" y="2784"/>
              <a:chExt cx="4344" cy="625"/>
            </a:xfrm>
          </p:grpSpPr>
          <p:graphicFrame>
            <p:nvGraphicFramePr>
              <p:cNvPr id="20487" name="Object 7"/>
              <p:cNvGraphicFramePr>
                <a:graphicFrameLocks noChangeAspect="1"/>
              </p:cNvGraphicFramePr>
              <p:nvPr/>
            </p:nvGraphicFramePr>
            <p:xfrm>
              <a:off x="2496" y="2848"/>
              <a:ext cx="2424" cy="56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8431" name="Equation" r:id="rId6" imgW="1917700" imgH="444500" progId="Equation.3">
                      <p:embed/>
                    </p:oleObj>
                  </mc:Choice>
                  <mc:Fallback>
                    <p:oleObj name="Equation" r:id="rId6" imgW="1917700" imgH="4445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96" y="2848"/>
                            <a:ext cx="2424" cy="56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0490" name="Rectangle 10"/>
              <p:cNvSpPr>
                <a:spLocks noChangeArrowheads="1"/>
              </p:cNvSpPr>
              <p:nvPr/>
            </p:nvSpPr>
            <p:spPr bwMode="auto">
              <a:xfrm>
                <a:off x="576" y="2784"/>
                <a:ext cx="1268" cy="4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/>
                  <a:t>substitute into </a:t>
                </a:r>
              </a:p>
              <a:p>
                <a:r>
                  <a:rPr lang="en-US"/>
                  <a:t>quadratic formula</a:t>
                </a:r>
              </a:p>
            </p:txBody>
          </p:sp>
        </p:grpSp>
      </p:grpSp>
      <p:grpSp>
        <p:nvGrpSpPr>
          <p:cNvPr id="20507" name="Group 27"/>
          <p:cNvGrpSpPr>
            <a:grpSpLocks/>
          </p:cNvGrpSpPr>
          <p:nvPr/>
        </p:nvGrpSpPr>
        <p:grpSpPr bwMode="auto">
          <a:xfrm>
            <a:off x="1294694" y="698500"/>
            <a:ext cx="6561667" cy="1199886"/>
            <a:chOff x="734" y="528"/>
            <a:chExt cx="3720" cy="907"/>
          </a:xfrm>
        </p:grpSpPr>
        <p:sp>
          <p:nvSpPr>
            <p:cNvPr id="20497" name="Rectangle 17"/>
            <p:cNvSpPr>
              <a:spLocks noChangeArrowheads="1"/>
            </p:cNvSpPr>
            <p:nvPr/>
          </p:nvSpPr>
          <p:spPr bwMode="auto">
            <a:xfrm>
              <a:off x="734" y="528"/>
              <a:ext cx="3720" cy="907"/>
            </a:xfrm>
            <a:prstGeom prst="rect">
              <a:avLst/>
            </a:prstGeom>
            <a:solidFill>
              <a:srgbClr val="FFCC1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2400" dirty="0"/>
                <a:t>Solve the equation                           </a:t>
              </a:r>
            </a:p>
            <a:p>
              <a:r>
                <a:rPr lang="en-US" sz="2400" dirty="0"/>
                <a:t>and express its roots </a:t>
              </a:r>
            </a:p>
            <a:p>
              <a:r>
                <a:rPr lang="en-US" sz="2400" dirty="0"/>
                <a:t>in the form a + b</a:t>
              </a:r>
              <a:r>
                <a:rPr lang="en-US" sz="2400" i="1" dirty="0"/>
                <a:t>i.</a:t>
              </a:r>
              <a:r>
                <a:rPr lang="en-US" sz="2400" dirty="0"/>
                <a:t> </a:t>
              </a:r>
            </a:p>
          </p:txBody>
        </p:sp>
        <p:graphicFrame>
          <p:nvGraphicFramePr>
            <p:cNvPr id="20498" name="Object 18"/>
            <p:cNvGraphicFramePr>
              <a:graphicFrameLocks noChangeAspect="1"/>
            </p:cNvGraphicFramePr>
            <p:nvPr/>
          </p:nvGraphicFramePr>
          <p:xfrm>
            <a:off x="3243" y="596"/>
            <a:ext cx="933" cy="5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8432" name="Equation" r:id="rId8" imgW="660400" imgH="393700" progId="Equation.3">
                    <p:embed/>
                  </p:oleObj>
                </mc:Choice>
                <mc:Fallback>
                  <p:oleObj name="Equation" r:id="rId8" imgW="660400" imgH="3937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3" y="596"/>
                          <a:ext cx="933" cy="556"/>
                        </a:xfrm>
                        <a:prstGeom prst="rect">
                          <a:avLst/>
                        </a:prstGeom>
                        <a:solidFill>
                          <a:srgbClr val="FFCC18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512" name="Group 32"/>
          <p:cNvGrpSpPr>
            <a:grpSpLocks/>
          </p:cNvGrpSpPr>
          <p:nvPr/>
        </p:nvGrpSpPr>
        <p:grpSpPr bwMode="auto">
          <a:xfrm>
            <a:off x="846667" y="2657740"/>
            <a:ext cx="7958667" cy="444500"/>
            <a:chOff x="480" y="2009"/>
            <a:chExt cx="4512" cy="336"/>
          </a:xfrm>
        </p:grpSpPr>
        <p:sp>
          <p:nvSpPr>
            <p:cNvPr id="20508" name="Rectangle 28"/>
            <p:cNvSpPr>
              <a:spLocks noChangeArrowheads="1"/>
            </p:cNvSpPr>
            <p:nvPr/>
          </p:nvSpPr>
          <p:spPr bwMode="auto">
            <a:xfrm>
              <a:off x="480" y="2009"/>
              <a:ext cx="4512" cy="336"/>
            </a:xfrm>
            <a:prstGeom prst="rect">
              <a:avLst/>
            </a:prstGeom>
            <a:solidFill>
              <a:srgbClr val="FFCC9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0" name="Rectangle 20"/>
            <p:cNvSpPr>
              <a:spLocks noChangeArrowheads="1"/>
            </p:cNvSpPr>
            <p:nvPr/>
          </p:nvSpPr>
          <p:spPr bwMode="auto">
            <a:xfrm>
              <a:off x="570" y="2016"/>
              <a:ext cx="146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put in standard form</a:t>
              </a:r>
            </a:p>
          </p:txBody>
        </p:sp>
      </p:grpSp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5436305" y="2667001"/>
            <a:ext cx="216116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i="1"/>
              <a:t>x</a:t>
            </a:r>
            <a:r>
              <a:rPr lang="en-US" baseline="30000"/>
              <a:t>2</a:t>
            </a:r>
            <a:r>
              <a:rPr lang="en-US"/>
              <a:t> – 2</a:t>
            </a:r>
            <a:r>
              <a:rPr lang="en-US" i="1"/>
              <a:t>x</a:t>
            </a:r>
            <a:r>
              <a:rPr lang="en-US"/>
              <a:t> + 10 = 0</a:t>
            </a:r>
            <a:endParaRPr lang="en-US" i="1"/>
          </a:p>
        </p:txBody>
      </p:sp>
      <p:grpSp>
        <p:nvGrpSpPr>
          <p:cNvPr id="20515" name="Group 35"/>
          <p:cNvGrpSpPr>
            <a:grpSpLocks/>
          </p:cNvGrpSpPr>
          <p:nvPr/>
        </p:nvGrpSpPr>
        <p:grpSpPr bwMode="auto">
          <a:xfrm>
            <a:off x="846667" y="4591845"/>
            <a:ext cx="7958667" cy="1313656"/>
            <a:chOff x="480" y="3471"/>
            <a:chExt cx="4512" cy="993"/>
          </a:xfrm>
        </p:grpSpPr>
        <p:sp>
          <p:nvSpPr>
            <p:cNvPr id="20511" name="Rectangle 31"/>
            <p:cNvSpPr>
              <a:spLocks noChangeArrowheads="1"/>
            </p:cNvSpPr>
            <p:nvPr/>
          </p:nvSpPr>
          <p:spPr bwMode="auto">
            <a:xfrm>
              <a:off x="480" y="3471"/>
              <a:ext cx="4512" cy="993"/>
            </a:xfrm>
            <a:prstGeom prst="rect">
              <a:avLst/>
            </a:prstGeom>
            <a:solidFill>
              <a:srgbClr val="C7E38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2" name="Rectangle 22"/>
            <p:cNvSpPr>
              <a:spLocks noChangeArrowheads="1"/>
            </p:cNvSpPr>
            <p:nvPr/>
          </p:nvSpPr>
          <p:spPr bwMode="auto">
            <a:xfrm>
              <a:off x="576" y="3594"/>
              <a:ext cx="952" cy="4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evaluate and</a:t>
              </a:r>
            </a:p>
            <a:p>
              <a:r>
                <a:rPr lang="en-US"/>
                <a:t>simplify</a:t>
              </a:r>
            </a:p>
          </p:txBody>
        </p:sp>
      </p:grpSp>
      <p:graphicFrame>
        <p:nvGraphicFramePr>
          <p:cNvPr id="20503" name="Object 23"/>
          <p:cNvGraphicFramePr>
            <a:graphicFrameLocks noChangeAspect="1"/>
          </p:cNvGraphicFramePr>
          <p:nvPr/>
        </p:nvGraphicFramePr>
        <p:xfrm>
          <a:off x="4078111" y="4642115"/>
          <a:ext cx="2584098" cy="740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33" name="Equation" r:id="rId10" imgW="1028700" imgH="393700" progId="Equation.3">
                  <p:embed/>
                </p:oleObj>
              </mc:Choice>
              <mc:Fallback>
                <p:oleObj name="Equation" r:id="rId10" imgW="10287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8111" y="4642115"/>
                        <a:ext cx="2584098" cy="7408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4" name="Object 24"/>
          <p:cNvGraphicFramePr>
            <a:graphicFrameLocks noChangeAspect="1"/>
          </p:cNvGraphicFramePr>
          <p:nvPr/>
        </p:nvGraphicFramePr>
        <p:xfrm>
          <a:off x="6720416" y="4642115"/>
          <a:ext cx="1920876" cy="742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34" name="Equation" r:id="rId12" imgW="762000" imgH="393700" progId="Equation.3">
                  <p:embed/>
                </p:oleObj>
              </mc:Choice>
              <mc:Fallback>
                <p:oleObj name="Equation" r:id="rId12" imgW="7620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0416" y="4642115"/>
                        <a:ext cx="1920876" cy="7421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6" name="Object 26"/>
          <p:cNvGraphicFramePr>
            <a:graphicFrameLocks noChangeAspect="1"/>
          </p:cNvGraphicFramePr>
          <p:nvPr/>
        </p:nvGraphicFramePr>
        <p:xfrm>
          <a:off x="5632098" y="5524500"/>
          <a:ext cx="1564569" cy="2632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35" name="Equation" r:id="rId14" imgW="622300" imgH="139700" progId="Equation.3">
                  <p:embed/>
                </p:oleObj>
              </mc:Choice>
              <mc:Fallback>
                <p:oleObj name="Equation" r:id="rId14" imgW="622300" imgH="139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2098" y="5524500"/>
                        <a:ext cx="1564569" cy="2632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0130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9" grpId="0" build="p" autoUpdateAnimBg="0"/>
      <p:bldP spid="2050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85" y="2971800"/>
            <a:ext cx="8243887" cy="1314450"/>
          </a:xfrm>
        </p:spPr>
        <p:txBody>
          <a:bodyPr/>
          <a:lstStyle/>
          <a:p>
            <a:r>
              <a:rPr lang="en-US" dirty="0" smtClean="0"/>
              <a:t>Classwork: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Operations with Complex Numbers Worksheet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1705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2819400"/>
            <a:ext cx="7328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Pg</a:t>
            </a:r>
            <a:r>
              <a:rPr lang="en-US" sz="3600" dirty="0" smtClean="0"/>
              <a:t> 299-300</a:t>
            </a:r>
          </a:p>
          <a:p>
            <a:r>
              <a:rPr lang="en-US" sz="3600" dirty="0" smtClean="0"/>
              <a:t>Exercises: 1-4, 7-15, 18-21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2653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Identify, operate with, and graph complex numbers.</a:t>
            </a:r>
          </a:p>
          <a:p>
            <a:endParaRPr lang="en-US" dirty="0"/>
          </a:p>
          <a:p>
            <a:r>
              <a:rPr lang="en-US" dirty="0" smtClean="0"/>
              <a:t>Find the complex roots of quadratic equations that model real-world situations.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0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-628650"/>
            <a:ext cx="8243887" cy="1314450"/>
          </a:xfrm>
        </p:spPr>
        <p:txBody>
          <a:bodyPr/>
          <a:lstStyle/>
          <a:p>
            <a:r>
              <a:rPr lang="en-US" dirty="0" smtClean="0"/>
              <a:t>Example 7: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37051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A manufacturing company is selling a new product and they want to know if it would be profitable to do so. </a:t>
            </a:r>
          </a:p>
          <a:p>
            <a:pPr marL="0" indent="0">
              <a:buNone/>
            </a:pPr>
            <a:r>
              <a:rPr lang="en-US" sz="2400" dirty="0" smtClean="0"/>
              <a:t>The variable x represents the number (in hundreds) of items manufactured and sold. </a:t>
            </a:r>
          </a:p>
          <a:p>
            <a:pPr marL="0" indent="0">
              <a:buNone/>
            </a:pPr>
            <a:r>
              <a:rPr lang="en-US" sz="2400" dirty="0" smtClean="0"/>
              <a:t>The cost is C(x) = 3x + 40</a:t>
            </a:r>
          </a:p>
          <a:p>
            <a:pPr marL="0" indent="0">
              <a:buNone/>
            </a:pPr>
            <a:r>
              <a:rPr lang="en-US" sz="2400" dirty="0" smtClean="0"/>
              <a:t>The revenue is R(x) = -x² + 15x</a:t>
            </a:r>
          </a:p>
          <a:p>
            <a:pPr marL="457200" indent="-457200">
              <a:buAutoNum type="alphaLcParenR"/>
            </a:pPr>
            <a:r>
              <a:rPr lang="en-US" sz="2400" dirty="0" smtClean="0"/>
              <a:t>Find the break even points, where the cost equals the revenue. Use your graphing calculator to check your answer.</a:t>
            </a:r>
          </a:p>
          <a:p>
            <a:pPr marL="457200" indent="-457200">
              <a:buAutoNum type="alphaLcParenR"/>
            </a:pPr>
            <a:r>
              <a:rPr lang="en-US" sz="2400" dirty="0" smtClean="0"/>
              <a:t>Should the company launch their new product? Explain.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6378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-628650"/>
            <a:ext cx="8243887" cy="1314450"/>
          </a:xfrm>
        </p:spPr>
        <p:txBody>
          <a:bodyPr/>
          <a:lstStyle/>
          <a:p>
            <a:r>
              <a:rPr lang="en-US" dirty="0" smtClean="0"/>
              <a:t>Example 7: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-112713"/>
                <a:ext cx="9144000" cy="537051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400" dirty="0" smtClean="0"/>
                  <a:t>C(x) = 3x + 40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R(x) = -x² + 15x</a:t>
                </a:r>
              </a:p>
              <a:p>
                <a:pPr marL="457200" indent="-457200">
                  <a:buAutoNum type="alphaLcParenR"/>
                </a:pPr>
                <a:r>
                  <a:rPr lang="en-US" sz="2400" dirty="0" smtClean="0"/>
                  <a:t>Find the break even points, where the cost equals the revenue. Use your graphing calculator to check your answer.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Solution: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3x + 40 = -x² + 15x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x² - 12x + </a:t>
                </a:r>
                <a:r>
                  <a:rPr lang="en-US" sz="2400" dirty="0" smtClean="0"/>
                  <a:t>40 = 0</a:t>
                </a:r>
                <a:endParaRPr lang="en-US" sz="2400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12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12²−4(1)(40)</m:t>
                            </m:r>
                          </m:e>
                        </m:rad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2(1)</m:t>
                        </m:r>
                      </m:den>
                    </m:f>
                  </m:oMath>
                </a14:m>
                <a:r>
                  <a:rPr lang="en-US" sz="2800" b="0" dirty="0" smtClean="0"/>
                  <a:t>   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12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144−160</m:t>
                            </m:r>
                          </m:e>
                        </m:rad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/>
                      </a:rPr>
                      <m:t> </m:t>
                    </m:r>
                  </m:oMath>
                </a14:m>
                <a:endParaRPr lang="en-US" sz="2800" b="0" i="0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sz="28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/>
                          </a:rPr>
                          <m:t>12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 −16</m:t>
                            </m:r>
                          </m:e>
                        </m:rad>
                      </m:num>
                      <m:den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28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sz="24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12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±4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𝑖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=6+2</m:t>
                    </m:r>
                    <m:r>
                      <a:rPr lang="en-US" sz="2400" b="0" i="1" smtClean="0">
                        <a:latin typeface="Cambria Math"/>
                      </a:rPr>
                      <m:t>𝑖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𝑎𝑛𝑑</m:t>
                    </m:r>
                    <m:r>
                      <a:rPr lang="en-US" sz="2400" b="0" i="1" smtClean="0">
                        <a:latin typeface="Cambria Math"/>
                      </a:rPr>
                      <m:t> 6 −2</m:t>
                    </m:r>
                    <m:r>
                      <a:rPr lang="en-US" sz="2400" b="0" i="1" smtClean="0">
                        <a:latin typeface="Cambria Math"/>
                      </a:rPr>
                      <m:t>𝑖</m:t>
                    </m:r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-112713"/>
                <a:ext cx="9144000" cy="5370513"/>
              </a:xfrm>
              <a:blipFill rotWithShape="0">
                <a:blip r:embed="rId3"/>
                <a:stretch>
                  <a:fillRect l="-1000" t="-908" b="-304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4419600" y="3733800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800" dirty="0" smtClean="0"/>
              <a:t>The solutions are not real, so </a:t>
            </a:r>
            <a:r>
              <a:rPr lang="en-US" sz="2800" b="1" i="1" dirty="0" smtClean="0">
                <a:solidFill>
                  <a:srgbClr val="FF0000"/>
                </a:solidFill>
              </a:rPr>
              <a:t>there are no break even points.</a:t>
            </a:r>
          </a:p>
          <a:p>
            <a:pPr marL="0" indent="0">
              <a:buNone/>
            </a:pPr>
            <a:endParaRPr lang="en-US" sz="2800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dirty="0" smtClean="0"/>
              <a:t>On the graph, they do NOT intersect.</a:t>
            </a:r>
          </a:p>
        </p:txBody>
      </p:sp>
    </p:spTree>
    <p:extLst>
      <p:ext uri="{BB962C8B-B14F-4D97-AF65-F5344CB8AC3E}">
        <p14:creationId xmlns:p14="http://schemas.microsoft.com/office/powerpoint/2010/main" val="2450386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3" y="-628650"/>
            <a:ext cx="8243887" cy="1314450"/>
          </a:xfrm>
        </p:spPr>
        <p:txBody>
          <a:bodyPr/>
          <a:lstStyle/>
          <a:p>
            <a:r>
              <a:rPr lang="en-US" dirty="0" smtClean="0"/>
              <a:t>Example 7: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537051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b) Should the company launch their new product? Explain.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The cost function is always above the revenue function. </a:t>
            </a:r>
          </a:p>
          <a:p>
            <a:pPr marL="0" indent="0">
              <a:buNone/>
            </a:pPr>
            <a:r>
              <a:rPr lang="en-US" sz="2400" dirty="0" smtClean="0"/>
              <a:t>Therefore, cost always exceeds revenue.</a:t>
            </a:r>
          </a:p>
          <a:p>
            <a:pPr marL="0" indent="0">
              <a:buNone/>
            </a:pPr>
            <a:r>
              <a:rPr lang="en-US" sz="2400" b="1" i="1" dirty="0" smtClean="0">
                <a:solidFill>
                  <a:srgbClr val="FF0000"/>
                </a:solidFill>
              </a:rPr>
              <a:t>They should NOT launch their new product.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1188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971800" y="685800"/>
            <a:ext cx="28956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dirty="0">
                <a:latin typeface="Times"/>
              </a:rPr>
              <a:t>Conjugates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990600" y="1905000"/>
            <a:ext cx="78486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dirty="0">
                <a:latin typeface="Times"/>
              </a:rPr>
              <a:t>In order to simplify a fractional complex number, use a conjugate.</a:t>
            </a:r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1676400" y="3810000"/>
          <a:ext cx="1193800" cy="256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3" r:id="rId5" imgW="1866900" imgH="4013200" progId="MS_ClipArt_Gallery">
                  <p:embed/>
                </p:oleObj>
              </mc:Choice>
              <mc:Fallback>
                <p:oleObj r:id="rId5" imgW="1866900" imgH="4013200" progId="MS_ClipArt_Gallery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810000"/>
                        <a:ext cx="1193800" cy="256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362446" y="4267200"/>
            <a:ext cx="50292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>
                <a:latin typeface="Times"/>
              </a:rPr>
              <a:t>What is a conjugate?</a:t>
            </a:r>
            <a:endParaRPr lang="en-US" altLang="en-US" sz="3200" dirty="0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861023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creeching Brake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 autoUpdateAnimBg="0"/>
      <p:bldP spid="19459" grpId="0" autoUpdateAnimBg="0"/>
      <p:bldP spid="19461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2532" name="Text Box 4"/>
              <p:cNvSpPr txBox="1">
                <a:spLocks noChangeArrowheads="1"/>
              </p:cNvSpPr>
              <p:nvPr/>
            </p:nvSpPr>
            <p:spPr bwMode="auto">
              <a:xfrm>
                <a:off x="0" y="1905000"/>
                <a:ext cx="9144000" cy="133991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en-US" sz="3200" dirty="0" smtClean="0">
                    <a:latin typeface="Times"/>
                  </a:rPr>
                  <a:t>a + bi and a – bi are conjugates </a:t>
                </a:r>
                <a:r>
                  <a:rPr lang="en-US" altLang="en-US" sz="3200" dirty="0">
                    <a:latin typeface="Times"/>
                  </a:rPr>
                  <a:t>of each other</a:t>
                </a:r>
                <a:r>
                  <a:rPr lang="en-US" altLang="en-US" sz="3200" dirty="0" smtClean="0">
                    <a:latin typeface="Times"/>
                  </a:rPr>
                  <a:t>.</a:t>
                </a:r>
              </a:p>
              <a:p>
                <a:pPr>
                  <a:spcBef>
                    <a:spcPct val="50000"/>
                  </a:spcBef>
                </a:pPr>
                <a:r>
                  <a:rPr lang="en-US" altLang="en-US" sz="3200" dirty="0" smtClean="0">
                    <a:latin typeface="Times"/>
                  </a:rPr>
                  <a:t>The complex conjugate of a + bi is denoted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en-US" sz="32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en-US" sz="3200" b="0" i="1" smtClean="0">
                            <a:latin typeface="Cambria Math"/>
                          </a:rPr>
                          <m:t>𝑎</m:t>
                        </m:r>
                        <m:r>
                          <a:rPr lang="en-US" altLang="en-US" sz="3200" b="0" i="1" smtClean="0">
                            <a:latin typeface="Cambria Math"/>
                          </a:rPr>
                          <m:t>+</m:t>
                        </m:r>
                        <m:r>
                          <a:rPr lang="en-US" altLang="en-US" sz="3200" b="0" i="1" smtClean="0">
                            <a:latin typeface="Cambria Math"/>
                          </a:rPr>
                          <m:t>𝑏𝑖</m:t>
                        </m:r>
                      </m:e>
                    </m:acc>
                  </m:oMath>
                </a14:m>
                <a:endParaRPr lang="en-US" altLang="en-US" sz="3200" dirty="0">
                  <a:latin typeface="Times"/>
                </a:endParaRPr>
              </a:p>
            </p:txBody>
          </p:sp>
        </mc:Choice>
        <mc:Fallback xmlns="">
          <p:sp>
            <p:nvSpPr>
              <p:cNvPr id="22532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905000"/>
                <a:ext cx="9144000" cy="1339919"/>
              </a:xfrm>
              <a:prstGeom prst="rect">
                <a:avLst/>
              </a:prstGeom>
              <a:blipFill rotWithShape="1">
                <a:blip r:embed="rId3"/>
                <a:stretch>
                  <a:fillRect l="-1667" t="-6393" b="-1369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1062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676400" y="511076"/>
            <a:ext cx="54102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dirty="0" smtClean="0">
                <a:latin typeface="Times"/>
              </a:rPr>
              <a:t>Example 8: Simplify</a:t>
            </a:r>
          </a:p>
          <a:p>
            <a:pPr>
              <a:spcBef>
                <a:spcPct val="50000"/>
              </a:spcBef>
            </a:pPr>
            <a:endParaRPr lang="en-US" altLang="en-US" sz="3600" dirty="0">
              <a:latin typeface="Times"/>
            </a:endParaRPr>
          </a:p>
          <a:p>
            <a:pPr>
              <a:spcBef>
                <a:spcPct val="50000"/>
              </a:spcBef>
            </a:pPr>
            <a:r>
              <a:rPr lang="en-US" altLang="en-US" sz="3600" dirty="0" smtClean="0">
                <a:latin typeface="Times"/>
              </a:rPr>
              <a:t>a) </a:t>
            </a:r>
            <a:endParaRPr lang="en-US" altLang="en-US" sz="3600" dirty="0">
              <a:latin typeface="Times"/>
            </a:endParaRP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2209800" y="1828800"/>
          <a:ext cx="2819400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2" name="Equation" r:id="rId5" imgW="698500" imgH="355600" progId="Equation.DSMT36">
                  <p:embed/>
                </p:oleObj>
              </mc:Choice>
              <mc:Fallback>
                <p:oleObj name="Equation" r:id="rId5" imgW="6985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828800"/>
                        <a:ext cx="2819400" cy="1435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1752600" y="3810000"/>
          <a:ext cx="3352800" cy="148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3" name="Equation" r:id="rId7" imgW="800100" imgH="355600" progId="Equation.DSMT36">
                  <p:embed/>
                </p:oleObj>
              </mc:Choice>
              <mc:Fallback>
                <p:oleObj name="Equation" r:id="rId7" imgW="8001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810000"/>
                        <a:ext cx="3352800" cy="148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5486400" y="3962400"/>
            <a:ext cx="3276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i="1" dirty="0" smtClean="0">
                <a:latin typeface="Times"/>
              </a:rPr>
              <a:t>Use the </a:t>
            </a:r>
            <a:r>
              <a:rPr lang="en-US" altLang="en-US" sz="3200" i="1" dirty="0">
                <a:latin typeface="Times"/>
              </a:rPr>
              <a:t>conjugate</a:t>
            </a:r>
            <a:endParaRPr lang="en-US" altLang="en-US" i="1" dirty="0">
              <a:latin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1972858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 autoUpdateAnimBg="0"/>
      <p:bldP spid="21509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1143000" y="685800"/>
          <a:ext cx="3124200" cy="167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9" name="Equation" r:id="rId4" imgW="711200" imgH="381000" progId="Equation.DSMT36">
                  <p:embed/>
                </p:oleObj>
              </mc:Choice>
              <mc:Fallback>
                <p:oleObj name="Equation" r:id="rId4" imgW="711200" imgH="3810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685800"/>
                        <a:ext cx="3124200" cy="167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4267200" y="838200"/>
          <a:ext cx="2133600" cy="161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0" name="Equation" r:id="rId6" imgW="469900" imgH="355600" progId="Equation.DSMT36">
                  <p:embed/>
                </p:oleObj>
              </mc:Choice>
              <mc:Fallback>
                <p:oleObj name="Equation" r:id="rId6" imgW="4699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838200"/>
                        <a:ext cx="2133600" cy="161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1143000" y="3276600"/>
          <a:ext cx="2292350" cy="173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01" name="Equation" r:id="rId8" imgW="469900" imgH="355600" progId="Equation.DSMT36">
                  <p:embed/>
                </p:oleObj>
              </mc:Choice>
              <mc:Fallback>
                <p:oleObj name="Equation" r:id="rId8" imgW="469900" imgH="3556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276600"/>
                        <a:ext cx="2292350" cy="173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4581" name="Text Box 5"/>
              <p:cNvSpPr txBox="1">
                <a:spLocks noChangeArrowheads="1"/>
              </p:cNvSpPr>
              <p:nvPr/>
            </p:nvSpPr>
            <p:spPr bwMode="auto">
              <a:xfrm>
                <a:off x="3048000" y="3276600"/>
                <a:ext cx="3505200" cy="13644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44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altLang="en-US" sz="4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4400" b="1" i="1" smtClean="0">
                              <a:latin typeface="Cambria Math"/>
                            </a:rPr>
                            <m:t>𝟏𝟐</m:t>
                          </m:r>
                        </m:num>
                        <m:den>
                          <m:r>
                            <a:rPr lang="en-US" altLang="en-US" sz="4400" b="1" i="1" smtClean="0">
                              <a:latin typeface="Cambria Math"/>
                            </a:rPr>
                            <m:t>𝟓</m:t>
                          </m:r>
                        </m:den>
                      </m:f>
                      <m:r>
                        <a:rPr lang="en-US" altLang="en-US" sz="4400" b="1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altLang="en-US" sz="4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sz="4400" b="1" i="1" smtClean="0">
                              <a:latin typeface="Cambria Math"/>
                            </a:rPr>
                            <m:t>𝟒</m:t>
                          </m:r>
                        </m:num>
                        <m:den>
                          <m:r>
                            <a:rPr lang="en-US" altLang="en-US" sz="4400" b="1" i="1" smtClean="0">
                              <a:latin typeface="Cambria Math"/>
                            </a:rPr>
                            <m:t>𝟓</m:t>
                          </m:r>
                        </m:den>
                      </m:f>
                      <m:r>
                        <a:rPr lang="en-US" altLang="en-US" sz="4400" b="1" i="1" smtClean="0">
                          <a:latin typeface="Cambria Math"/>
                        </a:rPr>
                        <m:t>𝒊</m:t>
                      </m:r>
                    </m:oMath>
                  </m:oMathPara>
                </a14:m>
                <a:endParaRPr lang="en-US" altLang="en-US" sz="4400" b="1" i="1" dirty="0">
                  <a:latin typeface="Times"/>
                </a:endParaRPr>
              </a:p>
            </p:txBody>
          </p:sp>
        </mc:Choice>
        <mc:Fallback xmlns="">
          <p:sp>
            <p:nvSpPr>
              <p:cNvPr id="24581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0" y="3276600"/>
                <a:ext cx="3505200" cy="136441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775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990600" y="1676400"/>
          <a:ext cx="3708400" cy="403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51" name="Equation" r:id="rId4" imgW="711200" imgH="774700" progId="Equation.DSMT36">
                  <p:embed/>
                </p:oleObj>
              </mc:Choice>
              <mc:Fallback>
                <p:oleObj name="Equation" r:id="rId4" imgW="711200" imgH="7747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676400"/>
                        <a:ext cx="3708400" cy="403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410200" y="2209800"/>
                <a:ext cx="2195986" cy="13893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4000" b="1" i="1" smtClean="0">
                                  <a:latin typeface="Cambria Math"/>
                                </a:rPr>
                                <m:t>𝟐</m:t>
                              </m:r>
                            </m:e>
                          </m:rad>
                        </m:num>
                        <m:den>
                          <m:r>
                            <a:rPr lang="en-US" sz="4000" b="1" i="1" smtClean="0">
                              <a:latin typeface="Cambria Math"/>
                            </a:rPr>
                            <m:t>𝟗</m:t>
                          </m:r>
                        </m:den>
                      </m:f>
                      <m:r>
                        <a:rPr lang="en-US" sz="4000" b="1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/>
                            </a:rPr>
                            <m:t>𝟓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/>
                            </a:rPr>
                            <m:t>𝟗</m:t>
                          </m:r>
                        </m:den>
                      </m:f>
                      <m:r>
                        <a:rPr lang="en-US" sz="4000" b="1" i="1" smtClean="0">
                          <a:latin typeface="Cambria Math"/>
                        </a:rPr>
                        <m:t>𝒊</m:t>
                      </m:r>
                    </m:oMath>
                  </m:oMathPara>
                </a14:m>
                <a:endParaRPr lang="en-US" sz="40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209800"/>
                <a:ext cx="2195986" cy="138935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608501" y="4114800"/>
                <a:ext cx="1859099" cy="1248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/>
                            </a:rPr>
                            <m:t>𝟕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/>
                            </a:rPr>
                            <m:t>𝟓</m:t>
                          </m:r>
                        </m:den>
                      </m:f>
                      <m:r>
                        <a:rPr lang="en-US" sz="4000" b="1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4000" b="1" i="1" smtClean="0">
                              <a:latin typeface="Cambria Math"/>
                            </a:rPr>
                            <m:t>𝟓</m:t>
                          </m:r>
                        </m:den>
                      </m:f>
                      <m:r>
                        <a:rPr lang="en-US" sz="4000" b="1" i="1" smtClean="0">
                          <a:latin typeface="Cambria Math"/>
                        </a:rPr>
                        <m:t>𝒊</m:t>
                      </m:r>
                    </m:oMath>
                  </m:oMathPara>
                </a14:m>
                <a:endParaRPr lang="en-US" sz="40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8501" y="4114800"/>
                <a:ext cx="1859099" cy="124880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 useBgFill="1">
        <p:nvSpPr>
          <p:cNvPr id="6" name="TextBox 5"/>
          <p:cNvSpPr txBox="1"/>
          <p:nvPr/>
        </p:nvSpPr>
        <p:spPr>
          <a:xfrm>
            <a:off x="878950" y="2258146"/>
            <a:ext cx="843501" cy="646331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3600" dirty="0" smtClean="0"/>
              <a:t>b) </a:t>
            </a:r>
            <a:endParaRPr lang="en-US" sz="3600" dirty="0"/>
          </a:p>
        </p:txBody>
      </p:sp>
      <p:sp useBgFill="1">
        <p:nvSpPr>
          <p:cNvPr id="7" name="TextBox 6"/>
          <p:cNvSpPr txBox="1"/>
          <p:nvPr/>
        </p:nvSpPr>
        <p:spPr>
          <a:xfrm>
            <a:off x="850978" y="4416035"/>
            <a:ext cx="994183" cy="1200329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3600" dirty="0"/>
              <a:t>c</a:t>
            </a:r>
            <a:r>
              <a:rPr lang="en-US" sz="3600" dirty="0" smtClean="0"/>
              <a:t>)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1600200" y="457200"/>
            <a:ext cx="55499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Example 8 (Continued)</a:t>
            </a:r>
          </a:p>
          <a:p>
            <a:r>
              <a:rPr lang="en-US" sz="3600" dirty="0" smtClean="0"/>
              <a:t>You try these!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1521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43888" cy="887413"/>
          </a:xfrm>
        </p:spPr>
        <p:txBody>
          <a:bodyPr/>
          <a:lstStyle/>
          <a:p>
            <a:r>
              <a:rPr lang="en-US"/>
              <a:t>The Complex plane</a:t>
            </a: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4419600" y="1143000"/>
            <a:ext cx="0" cy="4572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>
            <a:off x="1600200" y="3352800"/>
            <a:ext cx="5715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2590800" y="5943600"/>
            <a:ext cx="3276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Imaginary Axis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381000" y="3352800"/>
            <a:ext cx="3124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Real Axis</a:t>
            </a:r>
          </a:p>
        </p:txBody>
      </p:sp>
      <p:sp>
        <p:nvSpPr>
          <p:cNvPr id="31753" name="AutoShape 9"/>
          <p:cNvSpPr>
            <a:spLocks noChangeArrowheads="1"/>
          </p:cNvSpPr>
          <p:nvPr/>
        </p:nvSpPr>
        <p:spPr bwMode="auto">
          <a:xfrm rot="15055592">
            <a:off x="4267200" y="4648200"/>
            <a:ext cx="1752600" cy="990600"/>
          </a:xfrm>
          <a:prstGeom prst="curvedUpArrow">
            <a:avLst>
              <a:gd name="adj1" fmla="val 35385"/>
              <a:gd name="adj2" fmla="val 70769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4" name="AutoShape 10"/>
          <p:cNvSpPr>
            <a:spLocks noChangeArrowheads="1"/>
          </p:cNvSpPr>
          <p:nvPr/>
        </p:nvSpPr>
        <p:spPr bwMode="auto">
          <a:xfrm rot="-5173140">
            <a:off x="1371600" y="1752600"/>
            <a:ext cx="1066800" cy="1828800"/>
          </a:xfrm>
          <a:prstGeom prst="curvedLeftArrow">
            <a:avLst>
              <a:gd name="adj1" fmla="val 34286"/>
              <a:gd name="adj2" fmla="val 68571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8" grpId="0" animBg="1"/>
      <p:bldP spid="31749" grpId="0" animBg="1"/>
      <p:bldP spid="31750" grpId="0"/>
      <p:bldP spid="31751" grpId="0"/>
      <p:bldP spid="31753" grpId="0" animBg="1"/>
      <p:bldP spid="3175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43888" cy="887413"/>
          </a:xfrm>
        </p:spPr>
        <p:txBody>
          <a:bodyPr/>
          <a:lstStyle/>
          <a:p>
            <a:r>
              <a:rPr lang="en-US"/>
              <a:t>The Complex plane</a:t>
            </a: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4419600" y="1143000"/>
            <a:ext cx="0" cy="4572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>
            <a:off x="1600200" y="3352800"/>
            <a:ext cx="5715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2590800" y="5943600"/>
            <a:ext cx="3276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Imaginary Axis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381000" y="3352800"/>
            <a:ext cx="3124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Real Axis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62600" y="1219200"/>
            <a:ext cx="350520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To graph a + bi on the complex plane, plot the point (a, b).</a:t>
            </a:r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Example, the point (3, 4) represents the complex number 3 + 4i.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55647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8" grpId="0" animBg="1"/>
      <p:bldP spid="31749" grpId="0" animBg="1"/>
      <p:bldP spid="31750" grpId="0"/>
      <p:bldP spid="317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Complex Numbers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complex number has a real part &amp; an imaginary part.</a:t>
            </a:r>
          </a:p>
          <a:p>
            <a:r>
              <a:rPr lang="en-US"/>
              <a:t>Standard form is:</a:t>
            </a:r>
          </a:p>
        </p:txBody>
      </p:sp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3581400" y="3200400"/>
          <a:ext cx="142398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9" name="Equation" r:id="rId4" imgW="419040" imgH="177480" progId="Equation.3">
                  <p:embed/>
                </p:oleObj>
              </mc:Choice>
              <mc:Fallback>
                <p:oleObj name="Equation" r:id="rId4" imgW="419040" imgH="177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200400"/>
                        <a:ext cx="1423988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1219200" y="4876800"/>
            <a:ext cx="3124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Real part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5105400" y="4953000"/>
            <a:ext cx="3352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Imaginary part</a:t>
            </a:r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 flipV="1">
            <a:off x="2133600" y="3886200"/>
            <a:ext cx="1447800" cy="1066800"/>
          </a:xfrm>
          <a:prstGeom prst="line">
            <a:avLst/>
          </a:prstGeom>
          <a:noFill/>
          <a:ln w="76200">
            <a:solidFill>
              <a:srgbClr val="00CC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 flipH="1" flipV="1">
            <a:off x="4724400" y="3962400"/>
            <a:ext cx="1295400" cy="914400"/>
          </a:xfrm>
          <a:prstGeom prst="line">
            <a:avLst/>
          </a:prstGeom>
          <a:noFill/>
          <a:ln w="76200">
            <a:solidFill>
              <a:srgbClr val="00CC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1143000" y="5715000"/>
            <a:ext cx="472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effectLst>
                  <a:outerShdw blurRad="38100" dist="38100" dir="2700000" algn="tl">
                    <a:srgbClr val="C0C0C0"/>
                  </a:outerShdw>
                </a:effectLst>
              </a:rPr>
              <a:t>Example:  5+4i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702" grpId="0"/>
      <p:bldP spid="29703" grpId="1"/>
      <p:bldP spid="29704" grpId="0" animBg="1"/>
      <p:bldP spid="29705" grpId="0" animBg="1"/>
      <p:bldP spid="2970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43888" cy="762000"/>
          </a:xfrm>
        </p:spPr>
        <p:txBody>
          <a:bodyPr/>
          <a:lstStyle/>
          <a:p>
            <a:r>
              <a:rPr lang="en-US" sz="4000" u="sng"/>
              <a:t>Graphing in the complex plane</a:t>
            </a:r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4419600" y="1143000"/>
            <a:ext cx="0" cy="4572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2209800" y="3352800"/>
            <a:ext cx="4572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>
            <a:off x="4114800" y="3200400"/>
            <a:ext cx="0" cy="304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>
            <a:off x="3810000" y="3200400"/>
            <a:ext cx="0" cy="304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3505200" y="3200400"/>
            <a:ext cx="0" cy="304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3200400" y="3200400"/>
            <a:ext cx="0" cy="304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4724400" y="3200400"/>
            <a:ext cx="0" cy="304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5029200" y="3200400"/>
            <a:ext cx="0" cy="304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5334000" y="3200400"/>
            <a:ext cx="0" cy="304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5638800" y="3198813"/>
            <a:ext cx="0" cy="30162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>
            <a:off x="4267200" y="3048000"/>
            <a:ext cx="304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>
            <a:off x="4267200" y="2743200"/>
            <a:ext cx="304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4267200" y="2438400"/>
            <a:ext cx="304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5" name="Line 17"/>
          <p:cNvSpPr>
            <a:spLocks noChangeShapeType="1"/>
          </p:cNvSpPr>
          <p:nvPr/>
        </p:nvSpPr>
        <p:spPr bwMode="auto">
          <a:xfrm>
            <a:off x="4267200" y="2133600"/>
            <a:ext cx="304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>
            <a:off x="4267200" y="3581400"/>
            <a:ext cx="304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7" name="Line 19"/>
          <p:cNvSpPr>
            <a:spLocks noChangeShapeType="1"/>
          </p:cNvSpPr>
          <p:nvPr/>
        </p:nvSpPr>
        <p:spPr bwMode="auto">
          <a:xfrm>
            <a:off x="4267200" y="3886200"/>
            <a:ext cx="304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8" name="Line 20"/>
          <p:cNvSpPr>
            <a:spLocks noChangeShapeType="1"/>
          </p:cNvSpPr>
          <p:nvPr/>
        </p:nvSpPr>
        <p:spPr bwMode="auto">
          <a:xfrm>
            <a:off x="4267200" y="4191000"/>
            <a:ext cx="304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>
            <a:off x="4267200" y="4495800"/>
            <a:ext cx="304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0" name="Line 22"/>
          <p:cNvSpPr>
            <a:spLocks noChangeShapeType="1"/>
          </p:cNvSpPr>
          <p:nvPr/>
        </p:nvSpPr>
        <p:spPr bwMode="auto">
          <a:xfrm>
            <a:off x="2895600" y="3200400"/>
            <a:ext cx="0" cy="304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1" name="Line 23"/>
          <p:cNvSpPr>
            <a:spLocks noChangeShapeType="1"/>
          </p:cNvSpPr>
          <p:nvPr/>
        </p:nvSpPr>
        <p:spPr bwMode="auto">
          <a:xfrm>
            <a:off x="5943600" y="3200400"/>
            <a:ext cx="0" cy="304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2" name="Line 24"/>
          <p:cNvSpPr>
            <a:spLocks noChangeShapeType="1"/>
          </p:cNvSpPr>
          <p:nvPr/>
        </p:nvSpPr>
        <p:spPr bwMode="auto">
          <a:xfrm>
            <a:off x="4267200" y="1828800"/>
            <a:ext cx="304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93" name="Line 25"/>
          <p:cNvSpPr>
            <a:spLocks noChangeShapeType="1"/>
          </p:cNvSpPr>
          <p:nvPr/>
        </p:nvSpPr>
        <p:spPr bwMode="auto">
          <a:xfrm>
            <a:off x="4267200" y="4800600"/>
            <a:ext cx="304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32794" name="Object 26"/>
          <p:cNvGraphicFramePr>
            <a:graphicFrameLocks noChangeAspect="1"/>
          </p:cNvGraphicFramePr>
          <p:nvPr/>
        </p:nvGraphicFramePr>
        <p:xfrm>
          <a:off x="685800" y="3429000"/>
          <a:ext cx="958850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10" name="Equation" r:id="rId4" imgW="368280" imgH="177480" progId="Equation.3">
                  <p:embed/>
                </p:oleObj>
              </mc:Choice>
              <mc:Fallback>
                <p:oleObj name="Equation" r:id="rId4" imgW="368280" imgH="17748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429000"/>
                        <a:ext cx="958850" cy="461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95" name="Object 27"/>
          <p:cNvGraphicFramePr>
            <a:graphicFrameLocks noChangeAspect="1"/>
          </p:cNvGraphicFramePr>
          <p:nvPr/>
        </p:nvGraphicFramePr>
        <p:xfrm>
          <a:off x="5334000" y="3886200"/>
          <a:ext cx="6032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11" name="Equation" r:id="rId6" imgW="63360" imgH="75960" progId="Equation.3">
                  <p:embed/>
                </p:oleObj>
              </mc:Choice>
              <mc:Fallback>
                <p:oleObj name="Equation" r:id="rId6" imgW="63360" imgH="7596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886200"/>
                        <a:ext cx="60325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96" name="Object 28"/>
          <p:cNvGraphicFramePr>
            <a:graphicFrameLocks noChangeAspect="1"/>
          </p:cNvGraphicFramePr>
          <p:nvPr/>
        </p:nvGraphicFramePr>
        <p:xfrm>
          <a:off x="533400" y="990600"/>
          <a:ext cx="1295400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12" name="Equation" r:id="rId8" imgW="482400" imgH="177480" progId="Equation.3">
                  <p:embed/>
                </p:oleObj>
              </mc:Choice>
              <mc:Fallback>
                <p:oleObj name="Equation" r:id="rId8" imgW="482400" imgH="17748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990600"/>
                        <a:ext cx="1295400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97" name="Object 29"/>
          <p:cNvGraphicFramePr>
            <a:graphicFrameLocks noChangeAspect="1"/>
          </p:cNvGraphicFramePr>
          <p:nvPr/>
        </p:nvGraphicFramePr>
        <p:xfrm>
          <a:off x="3505200" y="1524000"/>
          <a:ext cx="6032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13" name="Microsoft Equation 3.0" r:id="rId10" imgW="63360" imgH="75960" progId="Equation.3">
                  <p:embed/>
                </p:oleObj>
              </mc:Choice>
              <mc:Fallback>
                <p:oleObj name="Microsoft Equation 3.0" r:id="rId10" imgW="63360" imgH="75960" progId="Equation.3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1524000"/>
                        <a:ext cx="60325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98" name="Object 30"/>
          <p:cNvGraphicFramePr>
            <a:graphicFrameLocks noChangeAspect="1"/>
          </p:cNvGraphicFramePr>
          <p:nvPr/>
        </p:nvGraphicFramePr>
        <p:xfrm>
          <a:off x="762000" y="2133600"/>
          <a:ext cx="10287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14" name="Equation" r:id="rId11" imgW="380880" imgH="177480" progId="Equation.3">
                  <p:embed/>
                </p:oleObj>
              </mc:Choice>
              <mc:Fallback>
                <p:oleObj name="Equation" r:id="rId11" imgW="380880" imgH="17748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133600"/>
                        <a:ext cx="102870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99" name="Object 31"/>
          <p:cNvGraphicFramePr>
            <a:graphicFrameLocks noChangeAspect="1"/>
          </p:cNvGraphicFramePr>
          <p:nvPr/>
        </p:nvGraphicFramePr>
        <p:xfrm>
          <a:off x="4724400" y="2438400"/>
          <a:ext cx="6032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15" name="Equation" r:id="rId13" imgW="63360" imgH="75960" progId="Equation.3">
                  <p:embed/>
                </p:oleObj>
              </mc:Choice>
              <mc:Fallback>
                <p:oleObj name="Equation" r:id="rId13" imgW="63360" imgH="75960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438400"/>
                        <a:ext cx="60325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800" name="Object 32"/>
          <p:cNvGraphicFramePr>
            <a:graphicFrameLocks noChangeAspect="1"/>
          </p:cNvGraphicFramePr>
          <p:nvPr/>
        </p:nvGraphicFramePr>
        <p:xfrm>
          <a:off x="381000" y="4800600"/>
          <a:ext cx="1524000" cy="56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16" name="Equation" r:id="rId14" imgW="482400" imgH="177480" progId="Equation.3">
                  <p:embed/>
                </p:oleObj>
              </mc:Choice>
              <mc:Fallback>
                <p:oleObj name="Equation" r:id="rId14" imgW="482400" imgH="17748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800600"/>
                        <a:ext cx="1524000" cy="56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801" name="Object 33"/>
          <p:cNvGraphicFramePr>
            <a:graphicFrameLocks noChangeAspect="1"/>
          </p:cNvGraphicFramePr>
          <p:nvPr/>
        </p:nvGraphicFramePr>
        <p:xfrm>
          <a:off x="2895600" y="3886200"/>
          <a:ext cx="6032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17" name="Equation" r:id="rId16" imgW="63360" imgH="75960" progId="Equation.3">
                  <p:embed/>
                </p:oleObj>
              </mc:Choice>
              <mc:Fallback>
                <p:oleObj name="Equation" r:id="rId16" imgW="63360" imgH="7596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886200"/>
                        <a:ext cx="60325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802" name="Line 34"/>
          <p:cNvSpPr>
            <a:spLocks noChangeShapeType="1"/>
          </p:cNvSpPr>
          <p:nvPr/>
        </p:nvSpPr>
        <p:spPr bwMode="auto">
          <a:xfrm>
            <a:off x="1671638" y="3656013"/>
            <a:ext cx="3729037" cy="4572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3" name="Line 35"/>
          <p:cNvSpPr>
            <a:spLocks noChangeShapeType="1"/>
          </p:cNvSpPr>
          <p:nvPr/>
        </p:nvSpPr>
        <p:spPr bwMode="auto">
          <a:xfrm flipV="1">
            <a:off x="1905000" y="4267200"/>
            <a:ext cx="1143000" cy="7620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4" name="Line 36"/>
          <p:cNvSpPr>
            <a:spLocks noChangeShapeType="1"/>
          </p:cNvSpPr>
          <p:nvPr/>
        </p:nvSpPr>
        <p:spPr bwMode="auto">
          <a:xfrm>
            <a:off x="1828800" y="2362200"/>
            <a:ext cx="2971800" cy="3048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05" name="Line 37"/>
          <p:cNvSpPr>
            <a:spLocks noChangeShapeType="1"/>
          </p:cNvSpPr>
          <p:nvPr/>
        </p:nvSpPr>
        <p:spPr bwMode="auto">
          <a:xfrm>
            <a:off x="1828800" y="1295400"/>
            <a:ext cx="1828800" cy="4572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6781800" y="3151187"/>
            <a:ext cx="3124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Real Axis</a:t>
            </a:r>
          </a:p>
        </p:txBody>
      </p:sp>
      <p:sp>
        <p:nvSpPr>
          <p:cNvPr id="40" name="Text Box 6"/>
          <p:cNvSpPr txBox="1">
            <a:spLocks noChangeArrowheads="1"/>
          </p:cNvSpPr>
          <p:nvPr/>
        </p:nvSpPr>
        <p:spPr bwMode="auto">
          <a:xfrm>
            <a:off x="3276600" y="5622925"/>
            <a:ext cx="3276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Imaginary Axis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8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327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32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32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32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32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5" dur="500" fill="hold"/>
                                        <p:tgtEl>
                                          <p:spTgt spid="32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32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32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32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32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32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32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2" dur="1000"/>
                                        <p:tgtEl>
                                          <p:spTgt spid="32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5" dur="1000" fill="hold"/>
                                        <p:tgtEl>
                                          <p:spTgt spid="32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1000" fill="hold"/>
                                        <p:tgtEl>
                                          <p:spTgt spid="32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7" dur="1000"/>
                                        <p:tgtEl>
                                          <p:spTgt spid="32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0" dur="1000" fill="hold"/>
                                        <p:tgtEl>
                                          <p:spTgt spid="32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1" dur="1000" fill="hold"/>
                                        <p:tgtEl>
                                          <p:spTgt spid="32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2" dur="1000"/>
                                        <p:tgtEl>
                                          <p:spTgt spid="32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8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5" dur="1000" fill="hold"/>
                                        <p:tgtEl>
                                          <p:spTgt spid="32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1000" fill="hold"/>
                                        <p:tgtEl>
                                          <p:spTgt spid="32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7" dur="1000"/>
                                        <p:tgtEl>
                                          <p:spTgt spid="32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2" grpId="0" animBg="1"/>
      <p:bldP spid="32773" grpId="0" animBg="1"/>
      <p:bldP spid="32774" grpId="0" animBg="1"/>
      <p:bldP spid="32775" grpId="0" animBg="1"/>
      <p:bldP spid="32776" grpId="0" animBg="1"/>
      <p:bldP spid="32777" grpId="0" animBg="1"/>
      <p:bldP spid="32778" grpId="0" animBg="1"/>
      <p:bldP spid="32779" grpId="0" animBg="1"/>
      <p:bldP spid="32780" grpId="0" animBg="1"/>
      <p:bldP spid="32781" grpId="0" animBg="1"/>
      <p:bldP spid="32782" grpId="0" animBg="1"/>
      <p:bldP spid="32783" grpId="0" animBg="1"/>
      <p:bldP spid="32784" grpId="0" animBg="1"/>
      <p:bldP spid="32785" grpId="0" animBg="1"/>
      <p:bldP spid="32786" grpId="0" animBg="1"/>
      <p:bldP spid="32787" grpId="0" animBg="1"/>
      <p:bldP spid="32788" grpId="0" animBg="1"/>
      <p:bldP spid="32789" grpId="0" animBg="1"/>
      <p:bldP spid="32790" grpId="0" animBg="1"/>
      <p:bldP spid="32791" grpId="0" animBg="1"/>
      <p:bldP spid="32792" grpId="0" animBg="1"/>
      <p:bldP spid="32793" grpId="0" animBg="1"/>
      <p:bldP spid="32802" grpId="0" animBg="1"/>
      <p:bldP spid="32803" grpId="0" animBg="1"/>
      <p:bldP spid="32804" grpId="0" animBg="1"/>
      <p:bldP spid="32805" grpId="0" animBg="1"/>
      <p:bldP spid="39" grpId="0"/>
      <p:bldP spid="4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5.7 Practice and Apply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12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45611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Name the real part and the imaginary part of each complex number.</a:t>
            </a:r>
          </a:p>
          <a:p>
            <a:pPr marL="0" indent="0">
              <a:buNone/>
            </a:pPr>
            <a:r>
              <a:rPr lang="en-US" sz="2400" dirty="0" smtClean="0"/>
              <a:t>a) 2 + 4i</a:t>
            </a:r>
          </a:p>
          <a:p>
            <a:pPr marL="0" indent="0">
              <a:buNone/>
            </a:pPr>
            <a:r>
              <a:rPr lang="en-US" sz="2400" b="1" dirty="0" smtClean="0"/>
              <a:t>Real: 2   Imaginary: 4i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 smtClean="0"/>
              <a:t>b) 0 – 3i</a:t>
            </a:r>
          </a:p>
          <a:p>
            <a:pPr marL="0" indent="0">
              <a:buNone/>
            </a:pPr>
            <a:r>
              <a:rPr lang="en-US" sz="2400" b="1" dirty="0" smtClean="0"/>
              <a:t>Real: 0   Imaginary: -3i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 smtClean="0"/>
              <a:t>c) 0 + 6i</a:t>
            </a:r>
          </a:p>
          <a:p>
            <a:pPr marL="0" indent="0">
              <a:buNone/>
            </a:pPr>
            <a:r>
              <a:rPr lang="en-US" sz="2400" b="1" dirty="0" smtClean="0"/>
              <a:t>Real: 0   Imaginary: 6i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 smtClean="0"/>
              <a:t>d) 7 + 0i</a:t>
            </a:r>
          </a:p>
          <a:p>
            <a:pPr marL="0" indent="0">
              <a:buNone/>
            </a:pPr>
            <a:r>
              <a:rPr lang="en-US" sz="2400" b="1" dirty="0" smtClean="0"/>
              <a:t>Real: 7   Imaginary: 0i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 smtClean="0"/>
              <a:t>e) -1 – 0i</a:t>
            </a:r>
          </a:p>
          <a:p>
            <a:pPr marL="0" indent="0">
              <a:buNone/>
            </a:pPr>
            <a:r>
              <a:rPr lang="en-US" sz="2400" b="1" dirty="0" smtClean="0"/>
              <a:t>Real: -1   Imaginary: 0i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43104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838200" y="76200"/>
            <a:ext cx="8001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 dirty="0">
                <a:latin typeface="Times" charset="0"/>
              </a:rPr>
              <a:t>Definition of Equal Complex Numbers</a:t>
            </a:r>
            <a:endParaRPr lang="en-US" altLang="en-US" sz="4000" dirty="0">
              <a:latin typeface="Times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838200" y="1603375"/>
            <a:ext cx="8305800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buClr>
                <a:schemeClr val="accent2"/>
              </a:buClr>
              <a:buSzPct val="70000"/>
            </a:pPr>
            <a:r>
              <a:rPr lang="en-US" altLang="en-US" sz="5400" dirty="0">
                <a:latin typeface="Times" charset="0"/>
              </a:rPr>
              <a:t>  </a:t>
            </a:r>
            <a:r>
              <a:rPr lang="en-US" altLang="en-US" sz="3600" dirty="0">
                <a:latin typeface="Times" charset="0"/>
              </a:rPr>
              <a:t>Two complex numbers are equal if their real parts are equal and their imaginary parts are equal</a:t>
            </a:r>
            <a:r>
              <a:rPr lang="en-US" altLang="en-US" sz="3600" dirty="0" smtClean="0">
                <a:latin typeface="Times" charset="0"/>
              </a:rPr>
              <a:t>.</a:t>
            </a:r>
          </a:p>
          <a:p>
            <a:pPr algn="ctr">
              <a:buClr>
                <a:schemeClr val="accent2"/>
              </a:buClr>
              <a:buSzPct val="70000"/>
            </a:pPr>
            <a:endParaRPr lang="en-US" altLang="en-US" sz="3600" dirty="0">
              <a:latin typeface="Times" charset="0"/>
            </a:endParaRPr>
          </a:p>
          <a:p>
            <a:pPr algn="ctr">
              <a:buClr>
                <a:schemeClr val="accent2"/>
              </a:buClr>
              <a:buSzPct val="70000"/>
            </a:pPr>
            <a:r>
              <a:rPr lang="en-US" altLang="en-US" sz="3600" dirty="0">
                <a:latin typeface="Times" charset="0"/>
              </a:rPr>
              <a:t>If a + b</a:t>
            </a:r>
            <a:r>
              <a:rPr lang="en-US" altLang="en-US" sz="3600" i="1" dirty="0">
                <a:latin typeface="Times" charset="0"/>
              </a:rPr>
              <a:t>i </a:t>
            </a:r>
            <a:r>
              <a:rPr lang="en-US" altLang="en-US" sz="3600" dirty="0">
                <a:latin typeface="Times" charset="0"/>
              </a:rPr>
              <a:t>= c + d</a:t>
            </a:r>
            <a:r>
              <a:rPr lang="en-US" altLang="en-US" sz="3600" i="1" dirty="0">
                <a:latin typeface="Times" charset="0"/>
              </a:rPr>
              <a:t>i,</a:t>
            </a:r>
            <a:r>
              <a:rPr lang="en-US" altLang="en-US" sz="3600" dirty="0">
                <a:latin typeface="Times" charset="0"/>
              </a:rPr>
              <a:t> </a:t>
            </a:r>
          </a:p>
          <a:p>
            <a:pPr algn="ctr">
              <a:buClr>
                <a:schemeClr val="accent2"/>
              </a:buClr>
              <a:buSzPct val="70000"/>
            </a:pPr>
            <a:r>
              <a:rPr lang="en-US" altLang="en-US" sz="3600" dirty="0">
                <a:latin typeface="Times" charset="0"/>
              </a:rPr>
              <a:t>then a = c and b = d</a:t>
            </a:r>
          </a:p>
        </p:txBody>
      </p:sp>
    </p:spTree>
    <p:extLst>
      <p:ext uri="{BB962C8B-B14F-4D97-AF65-F5344CB8AC3E}">
        <p14:creationId xmlns:p14="http://schemas.microsoft.com/office/powerpoint/2010/main" val="2588765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Find the values for x and y such that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2x + 16i = 6 + 4yi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2x = 6</a:t>
            </a:r>
          </a:p>
          <a:p>
            <a:pPr marL="0" indent="0" algn="ctr">
              <a:buNone/>
            </a:pPr>
            <a:r>
              <a:rPr lang="en-US" b="1" dirty="0"/>
              <a:t>x</a:t>
            </a:r>
            <a:r>
              <a:rPr lang="en-US" b="1" dirty="0" smtClean="0"/>
              <a:t> = 3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dirty="0" smtClean="0"/>
              <a:t>16i = 4yi</a:t>
            </a:r>
          </a:p>
          <a:p>
            <a:pPr marL="0" indent="0" algn="ctr">
              <a:buNone/>
            </a:pPr>
            <a:r>
              <a:rPr lang="en-US" b="1" dirty="0" smtClean="0"/>
              <a:t>y = 4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74874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of Complex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Operating with complex numbers is very similar to operating with binomials.</a:t>
            </a:r>
          </a:p>
          <a:p>
            <a:endParaRPr lang="en-US" dirty="0"/>
          </a:p>
          <a:p>
            <a:r>
              <a:rPr lang="en-US" dirty="0" smtClean="0"/>
              <a:t>Treat </a:t>
            </a:r>
            <a:r>
              <a:rPr lang="en-US" dirty="0" err="1" smtClean="0"/>
              <a:t>i</a:t>
            </a:r>
            <a:r>
              <a:rPr lang="en-US" dirty="0" smtClean="0"/>
              <a:t> like a variable.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37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066800" y="76200"/>
            <a:ext cx="79248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dirty="0" smtClean="0">
                <a:latin typeface="Times" charset="0"/>
              </a:rPr>
              <a:t>When </a:t>
            </a:r>
            <a:r>
              <a:rPr lang="en-US" altLang="en-US" sz="4000" dirty="0">
                <a:latin typeface="Times" charset="0"/>
              </a:rPr>
              <a:t>adding or subtracting complex numbers, combine like terms.</a:t>
            </a:r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7071"/>
              </p:ext>
            </p:extLst>
          </p:nvPr>
        </p:nvGraphicFramePr>
        <p:xfrm>
          <a:off x="1447800" y="3103562"/>
          <a:ext cx="624840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2" name="Equation" r:id="rId4" imgW="1358900" imgH="203200" progId="Equation.DSMT36">
                  <p:embed/>
                </p:oleObj>
              </mc:Choice>
              <mc:Fallback>
                <p:oleObj name="Equation" r:id="rId4" imgW="1358900" imgH="2032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103562"/>
                        <a:ext cx="6248400" cy="935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3429000" y="4953000"/>
          <a:ext cx="3276600" cy="112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3" name="Equation" r:id="rId6" imgW="444500" imgH="152400" progId="Equation.DSMT36">
                  <p:embed/>
                </p:oleObj>
              </mc:Choice>
              <mc:Fallback>
                <p:oleObj name="Equation" r:id="rId6" imgW="444500" imgH="1524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953000"/>
                        <a:ext cx="3276600" cy="1122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066800" y="1447800"/>
            <a:ext cx="79248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u="sng" dirty="0" smtClean="0">
                <a:latin typeface="Times" charset="0"/>
              </a:rPr>
              <a:t>Example 3:</a:t>
            </a:r>
          </a:p>
          <a:p>
            <a:pPr>
              <a:spcBef>
                <a:spcPct val="50000"/>
              </a:spcBef>
            </a:pPr>
            <a:r>
              <a:rPr lang="en-US" altLang="en-US" sz="4000" dirty="0" smtClean="0">
                <a:latin typeface="Times" charset="0"/>
              </a:rPr>
              <a:t>a) Simplify:</a:t>
            </a:r>
            <a:endParaRPr lang="en-US" altLang="en-US" sz="4000" dirty="0">
              <a:latin typeface="Times" charset="0"/>
            </a:endParaRPr>
          </a:p>
        </p:txBody>
      </p:sp>
      <p:sp useBgFill="1">
        <p:nvSpPr>
          <p:cNvPr id="2" name="TextBox 1"/>
          <p:cNvSpPr txBox="1"/>
          <p:nvPr/>
        </p:nvSpPr>
        <p:spPr>
          <a:xfrm>
            <a:off x="1501296" y="3191470"/>
            <a:ext cx="937104" cy="92333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dirty="0" smtClean="0"/>
              <a:t>        </a:t>
            </a:r>
          </a:p>
          <a:p>
            <a:endParaRPr lang="en-US" dirty="0"/>
          </a:p>
          <a:p>
            <a:r>
              <a:rPr lang="en-US" dirty="0" smtClean="0"/>
              <a:t>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757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1219200" y="1703388"/>
          <a:ext cx="7391400" cy="147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6" name="Equation" r:id="rId4" imgW="1270000" imgH="254000" progId="Equation.DSMT36">
                  <p:embed/>
                </p:oleObj>
              </mc:Choice>
              <mc:Fallback>
                <p:oleObj name="Equation" r:id="rId4" imgW="1270000" imgH="2540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1703388"/>
                        <a:ext cx="7391400" cy="147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9" name="Object 11"/>
          <p:cNvGraphicFramePr>
            <a:graphicFrameLocks noChangeAspect="1"/>
          </p:cNvGraphicFramePr>
          <p:nvPr/>
        </p:nvGraphicFramePr>
        <p:xfrm>
          <a:off x="2541588" y="5289550"/>
          <a:ext cx="4240212" cy="1111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57" name="Equation" r:id="rId6" imgW="533400" imgH="139700" progId="Equation.DSMT36">
                  <p:embed/>
                </p:oleObj>
              </mc:Choice>
              <mc:Fallback>
                <p:oleObj name="Equation" r:id="rId6" imgW="533400" imgH="139700" progId="Equation.DSMT3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1588" y="5289550"/>
                        <a:ext cx="4240212" cy="1111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1676400" y="381000"/>
            <a:ext cx="6248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 dirty="0" smtClean="0">
                <a:latin typeface="Times" charset="0"/>
              </a:rPr>
              <a:t>b) Simplify</a:t>
            </a:r>
            <a:endParaRPr lang="en-US" altLang="en-US" sz="4000" b="1" dirty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774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FF00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00FF00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1432</TotalTime>
  <Words>805</Words>
  <Application>Microsoft Office PowerPoint</Application>
  <PresentationFormat>On-screen Show (4:3)</PresentationFormat>
  <Paragraphs>196</Paragraphs>
  <Slides>31</Slides>
  <Notes>30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Calibri</vt:lpstr>
      <vt:lpstr>Cambria Math</vt:lpstr>
      <vt:lpstr>Times</vt:lpstr>
      <vt:lpstr>Verdana</vt:lpstr>
      <vt:lpstr>Balloons</vt:lpstr>
      <vt:lpstr>Equation</vt:lpstr>
      <vt:lpstr>MS_ClipArt_Gallery</vt:lpstr>
      <vt:lpstr>Microsoft Equation 3.0</vt:lpstr>
      <vt:lpstr>5.7 Complex Numbers </vt:lpstr>
      <vt:lpstr>Objectives:</vt:lpstr>
      <vt:lpstr>Complex Numbers</vt:lpstr>
      <vt:lpstr>Example 1:</vt:lpstr>
      <vt:lpstr>PowerPoint Presentation</vt:lpstr>
      <vt:lpstr>Example 2:</vt:lpstr>
      <vt:lpstr>Operations of Complex Numbers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do we handle quadratic equations with complex roots?</vt:lpstr>
      <vt:lpstr>Example 5: Complex Roots</vt:lpstr>
      <vt:lpstr>Example 6:</vt:lpstr>
      <vt:lpstr>Classwork:  Operations with Complex Numbers Worksheet</vt:lpstr>
      <vt:lpstr>Homework</vt:lpstr>
      <vt:lpstr>Example 7:</vt:lpstr>
      <vt:lpstr>Example 7:</vt:lpstr>
      <vt:lpstr>Example 7: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Complex plane</vt:lpstr>
      <vt:lpstr>The Complex plane</vt:lpstr>
      <vt:lpstr>Graphing in the complex plane</vt:lpstr>
      <vt:lpstr>Homework:</vt:lpstr>
    </vt:vector>
  </TitlesOfParts>
  <Company>CCSD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5.4 Complex Numbers</dc:title>
  <dc:creator>julie.geoghagan</dc:creator>
  <cp:lastModifiedBy>Cassandra</cp:lastModifiedBy>
  <cp:revision>35</cp:revision>
  <dcterms:created xsi:type="dcterms:W3CDTF">2003-10-30T18:12:13Z</dcterms:created>
  <dcterms:modified xsi:type="dcterms:W3CDTF">2014-03-05T02:07:44Z</dcterms:modified>
</cp:coreProperties>
</file>